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7" r:id="rId4"/>
    <p:sldId id="273" r:id="rId5"/>
    <p:sldId id="257" r:id="rId6"/>
    <p:sldId id="276" r:id="rId7"/>
    <p:sldId id="260" r:id="rId8"/>
    <p:sldId id="262" r:id="rId9"/>
    <p:sldId id="265" r:id="rId10"/>
    <p:sldId id="269" r:id="rId11"/>
    <p:sldId id="259" r:id="rId12"/>
    <p:sldId id="258" r:id="rId13"/>
    <p:sldId id="277" r:id="rId14"/>
    <p:sldId id="263" r:id="rId15"/>
    <p:sldId id="272" r:id="rId16"/>
    <p:sldId id="271" r:id="rId17"/>
    <p:sldId id="275" r:id="rId18"/>
    <p:sldId id="26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CC"/>
    <a:srgbClr val="4BFF4B"/>
    <a:srgbClr val="E9EBF5"/>
    <a:srgbClr val="0032CC"/>
    <a:srgbClr val="0000FF"/>
    <a:srgbClr val="66FF33"/>
    <a:srgbClr val="00AAFF"/>
    <a:srgbClr val="FF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3A2DD-9822-4BA3-9B16-86ACE0E834DF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0C7B5-8805-4852-AA6C-C8C5B4229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50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1 VNA connect the 1D cavity </a:t>
            </a:r>
          </a:p>
          <a:p>
            <a:r>
              <a:rPr lang="en-CA" altLang="zh-CN" dirty="0"/>
              <a:t>2.Rotating angle was set as 45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0C7B5-8805-4852-AA6C-C8C5B42295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84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altLang="zh-CN" dirty="0"/>
              <a:t>The simulation only show the result of E field at 45o. </a:t>
            </a:r>
          </a:p>
          <a:p>
            <a:pPr marL="228600" indent="-228600">
              <a:buAutoNum type="arabicPeriod"/>
            </a:pPr>
            <a:r>
              <a:rPr lang="en-CA" altLang="zh-CN" dirty="0"/>
              <a:t>For E-mode, the E-field reaches the maximum at center, and for H-mode, it reaches the minimum at center.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0C7B5-8805-4852-AA6C-C8C5B42295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62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0C7B5-8805-4852-AA6C-C8C5B42295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01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0DF15-B3C1-4164-8C83-3BBBE4526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8042D6-E373-4E86-9BD9-2498F5D32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40DA1D-7B1B-4682-86EE-9C92D01AD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A3822-4305-46F1-8771-EC146890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93E1E-AF58-4FDC-AB57-B820052D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42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4C786-9B92-49E9-9766-A4123BC8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6168A2-07A3-418A-ACF9-E51E75C29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EA2FF-3735-4C2C-BF39-26EF60CE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711375-9FD9-42B8-9CE7-D396DEE4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F815B-6B0E-4807-AB95-6C5AD0FE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67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B8D2DF-68B3-47E5-8AED-C5C3FC92D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46F2F7-A0F3-455A-8A87-456157915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D0D4B0-258F-4D6E-AF5F-92D45229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5F029-1FCD-469F-B0D7-B9C9FD49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E9D74-EC62-4FD0-8961-2618ABD0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88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A757D-3FD6-4CD3-9AF0-60F91C8A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A265D-C087-4DCE-9ECA-09A21E07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69969B-4159-4C34-9936-B9688FEA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66C15A-F25B-45C7-947E-B7B49C96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166B04-B29B-41EA-8B08-26A02F28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13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A4D92-69CA-4D96-ACE7-BBA00650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BFF49F-D670-4F5B-B24D-4FEC9B75C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9C345-6FBD-48F0-AF16-39245C74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577AC-7132-42C8-8972-E47849B6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BEBF18-0F4E-4376-A234-5D1F59EF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7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26957-6772-4B9D-AC17-04E77390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B3A7E-206C-4879-9655-64A1680AB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E46884-AC9F-4A5A-8B24-A79B788E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C63C4E-4ADB-4393-BF2E-614F2869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24136-BC35-4ACF-866A-F8A9313F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C0F869-E9F1-4E06-A87C-310B3F5B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7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421EA-AF36-4CCF-A831-D53E0F7F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F20C3C-EA2C-4291-A282-FC4BFCB3B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076772-90C4-4478-A41F-962C63C89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0ABBA1-595F-4D94-8796-160E7BDE1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44876D-8EC3-44DE-97F9-08B7E25EE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B3D32B-D897-4C68-8F88-50832C9F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8D389A-D36E-4A0F-996F-8B002EE3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F98DB5-9B56-44EB-A4E9-22E22FD3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18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5FF6A-8C83-4CD6-A0E1-9318223A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890887-C245-4DC5-8AC3-1802EB3B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C9B44B-AC47-4382-8CB9-FACBB6F5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6A8FB9-4F40-4AEF-B7D6-524ED75D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20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947C08-F07A-4763-891A-101D153E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1CF42A-9323-4DCF-B38A-D723B944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6A03B-0A81-4A54-A369-E8BA013C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3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45B72-7B37-4996-A3C9-5FF1B8AF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7ABDE-0413-4888-B807-8695AD91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3A4F95-40E9-4BBD-9FBD-DC99884FD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E460B9-3EA9-4EBA-9414-6936509C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8F436B-ED3C-491A-8E3F-9A2539B7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9848A-EEF9-491D-B45B-9BD2D177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8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615B3-BF83-4A12-BA32-C386E590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51D3AB-F9DC-4B36-807F-A1CB79D1C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F4C0C5-6DFE-49B9-96FA-7200C5C81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B93F63-996D-44B2-8A63-DAD07C02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C08F52-DAD4-4DDD-BAB5-F8B1E36F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6A250D-5B82-471C-B562-D16C77A1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65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FB7614-8DFD-4CAB-BCF3-029AA4D9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36F0F-1B57-49E3-B7A4-A75CD4BAD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911DC-435B-41D0-9757-E044E3222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BB712-B869-487F-9558-CFF8EBF082BE}" type="datetimeFigureOut">
              <a:rPr lang="zh-CN" altLang="en-US" smtClean="0"/>
              <a:t>2018/1/29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FEEF2-30F6-4FF7-8E7B-EBA644E46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4E9B50-D988-4483-A2DC-B57A08F67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D8EAA-2F30-4B53-B1D9-7E215F324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76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2875B-58F6-42F6-BBA3-989718F32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29" y="1122363"/>
            <a:ext cx="11792931" cy="2387600"/>
          </a:xfrm>
        </p:spPr>
        <p:txBody>
          <a:bodyPr>
            <a:normAutofit/>
          </a:bodyPr>
          <a:lstStyle/>
          <a:p>
            <a:r>
              <a:rPr lang="en-CA" altLang="zh-CN" dirty="0"/>
              <a:t>Dielectric Constant Experiments Summary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C6261-4E36-47E6-9196-0302A9D71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altLang="zh-CN" dirty="0" err="1"/>
              <a:t>Yutong</a:t>
            </a:r>
            <a:r>
              <a:rPr lang="en-CA" altLang="zh-CN" dirty="0"/>
              <a:t> Zhao</a:t>
            </a:r>
          </a:p>
          <a:p>
            <a:r>
              <a:rPr lang="en-CA" altLang="zh-CN" dirty="0"/>
              <a:t>Jan 25</a:t>
            </a:r>
            <a:r>
              <a:rPr lang="en-CA" altLang="zh-CN" baseline="30000" dirty="0"/>
              <a:t>th</a:t>
            </a:r>
            <a:r>
              <a:rPr lang="en-CA" altLang="zh-CN" dirty="0"/>
              <a:t> ,2018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39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86B58-0806-485E-ADCC-8A468D5A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Task list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31DD5-8387-4B3A-8ED7-D22F492A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6.5.1 	</a:t>
            </a:r>
            <a:r>
              <a:rPr lang="en-CA" altLang="zh-CN" sz="2400" dirty="0" err="1"/>
              <a:t>NaCl</a:t>
            </a:r>
            <a:r>
              <a:rPr lang="en-CA" altLang="zh-CN" sz="2400" dirty="0"/>
              <a:t>, NH</a:t>
            </a:r>
            <a:r>
              <a:rPr lang="en-CA" altLang="zh-CN" sz="2400" baseline="-25000" dirty="0"/>
              <a:t>4</a:t>
            </a:r>
            <a:r>
              <a:rPr lang="en-CA" altLang="zh-CN" sz="2400" dirty="0"/>
              <a:t>NO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, KNO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, NaNO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,KClO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 varying humidity from 0-10%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6.5.2 	Mixing two powders of varying humidity from 0-10%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>
                <a:solidFill>
                  <a:schemeClr val="bg1">
                    <a:lumMod val="85000"/>
                  </a:schemeClr>
                </a:solidFill>
              </a:rPr>
              <a:t>6.5.3 	Aluminum powder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>
                <a:solidFill>
                  <a:schemeClr val="bg1">
                    <a:lumMod val="85000"/>
                  </a:schemeClr>
                </a:solidFill>
              </a:rPr>
              <a:t>6.5.4 	Water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6.5.5 	Icing sugar (powder) humidity from 0-10%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>
                <a:solidFill>
                  <a:schemeClr val="bg1">
                    <a:lumMod val="85000"/>
                  </a:schemeClr>
                </a:solidFill>
              </a:rPr>
              <a:t>6.5.6 	Fuel oil (car gasoline and diesel)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8" name="Picture 4" descr="“green check mark”的图片搜索结果">
            <a:extLst>
              <a:ext uri="{FF2B5EF4-FFF2-40B4-BE49-F238E27FC236}">
                <a16:creationId xmlns:a16="http://schemas.microsoft.com/office/drawing/2014/main" id="{AFBA4C1B-4A41-4432-BBEA-111715DB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91" y="1611983"/>
            <a:ext cx="606187" cy="63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“green check mark”的图片搜索结果">
            <a:extLst>
              <a:ext uri="{FF2B5EF4-FFF2-40B4-BE49-F238E27FC236}">
                <a16:creationId xmlns:a16="http://schemas.microsoft.com/office/drawing/2014/main" id="{AF7CE7D1-E2BA-4A0D-B8F4-1DE20C625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91" y="2353200"/>
            <a:ext cx="606187" cy="63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“green check mark”的图片搜索结果">
            <a:extLst>
              <a:ext uri="{FF2B5EF4-FFF2-40B4-BE49-F238E27FC236}">
                <a16:creationId xmlns:a16="http://schemas.microsoft.com/office/drawing/2014/main" id="{32A62416-6E44-4F97-AA47-874EEFDE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91" y="4310474"/>
            <a:ext cx="606187" cy="63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68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34054-8F1E-4F27-A0E6-F392CCA9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04" y="1"/>
            <a:ext cx="11070996" cy="989813"/>
          </a:xfrm>
        </p:spPr>
        <p:txBody>
          <a:bodyPr/>
          <a:lstStyle/>
          <a:p>
            <a:r>
              <a:rPr lang="en-CA" altLang="zh-CN" dirty="0"/>
              <a:t>Problem: water and Al powder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7E544C-4EDA-4172-8504-1669C2731630}"/>
                  </a:ext>
                </a:extLst>
              </p:cNvPr>
              <p:cNvSpPr txBox="1"/>
              <p:nvPr/>
            </p:nvSpPr>
            <p:spPr>
              <a:xfrm>
                <a:off x="9755995" y="1807846"/>
                <a:ext cx="1942711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CA" altLang="zh-CN" sz="2800" i="1">
                          <a:latin typeface="Cambria Math" panose="02040503050406030204" pitchFamily="18" charset="0"/>
                        </a:rPr>
                        <m:t>=199.6</m:t>
                      </m:r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altLang="zh-CN" sz="2800" b="0" i="1" dirty="0">
                  <a:latin typeface="Cambria Math" panose="02040503050406030204" pitchFamily="18" charset="0"/>
                </a:endParaRPr>
              </a:p>
              <a:p>
                <a:r>
                  <a:rPr lang="en-CA" altLang="zh-CN" sz="2800" b="0" dirty="0"/>
                  <a:t>         </a:t>
                </a:r>
                <a14:m>
                  <m:oMath xmlns:m="http://schemas.openxmlformats.org/officeDocument/2006/math">
                    <m:r>
                      <a:rPr lang="en-CA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altLang="zh-CN" sz="2800" i="1">
                        <a:latin typeface="Cambria Math" panose="02040503050406030204" pitchFamily="18" charset="0"/>
                      </a:rPr>
                      <m:t>0.9</m:t>
                    </m:r>
                    <m:r>
                      <a:rPr lang="en-CA" altLang="zh-CN" sz="28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CA" altLang="zh-CN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A" altLang="zh-CN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zh-CN" sz="2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CA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CA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CA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altLang="zh-CN" sz="2800" dirty="0"/>
                  <a:t>= 3.7%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7E544C-4EDA-4172-8504-1669C2731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995" y="1807846"/>
                <a:ext cx="1942711" cy="1292662"/>
              </a:xfrm>
              <a:prstGeom prst="rect">
                <a:avLst/>
              </a:prstGeom>
              <a:blipFill>
                <a:blip r:embed="rId2"/>
                <a:stretch>
                  <a:fillRect b="-15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7DD3DE-594A-4157-82FD-B54F62DCB7A1}"/>
                  </a:ext>
                </a:extLst>
              </p:cNvPr>
              <p:cNvSpPr txBox="1"/>
              <p:nvPr/>
            </p:nvSpPr>
            <p:spPr>
              <a:xfrm>
                <a:off x="9755995" y="4643347"/>
                <a:ext cx="2069669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CA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5.12</m:t>
                      </m:r>
                    </m:oMath>
                  </m:oMathPara>
                </a14:m>
                <a:endParaRPr lang="en-CA" altLang="zh-CN" sz="2800" i="1" dirty="0">
                  <a:latin typeface="Cambria Math" panose="02040503050406030204" pitchFamily="18" charset="0"/>
                </a:endParaRPr>
              </a:p>
              <a:p>
                <a:r>
                  <a:rPr lang="en-CA" altLang="zh-CN" sz="2800" b="0" dirty="0"/>
                  <a:t>         </a:t>
                </a:r>
                <a14:m>
                  <m:oMath xmlns:m="http://schemas.openxmlformats.org/officeDocument/2006/math">
                    <m:r>
                      <a:rPr lang="en-CA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altLang="zh-CN" sz="280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altLang="zh-CN" sz="2800" b="0" i="1" smtClean="0">
                        <a:latin typeface="Cambria Math" panose="02040503050406030204" pitchFamily="18" charset="0"/>
                      </a:rPr>
                      <m:t>8.00</m:t>
                    </m:r>
                    <m:r>
                      <a:rPr lang="en-CA" altLang="zh-CN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A" altLang="zh-CN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zh-CN" sz="28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CA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CA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CA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altLang="zh-CN" sz="2800" dirty="0"/>
                  <a:t>= 7.9%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7DD3DE-594A-4157-82FD-B54F62DCB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995" y="4643347"/>
                <a:ext cx="2069669" cy="1292662"/>
              </a:xfrm>
              <a:prstGeom prst="rect">
                <a:avLst/>
              </a:prstGeom>
              <a:blipFill>
                <a:blip r:embed="rId3"/>
                <a:stretch>
                  <a:fillRect b="-15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D433F891-3EE8-4383-B382-B22A46154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4" y="1165692"/>
            <a:ext cx="8769231" cy="56923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CD705B-986C-401F-A947-68A7E6990F51}"/>
              </a:ext>
            </a:extLst>
          </p:cNvPr>
          <p:cNvSpPr txBox="1"/>
          <p:nvPr/>
        </p:nvSpPr>
        <p:spPr>
          <a:xfrm>
            <a:off x="5992238" y="5507642"/>
            <a:ext cx="72487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900" dirty="0"/>
              <a:t>water</a:t>
            </a:r>
            <a:endParaRPr lang="zh-CN" altLang="en-US" sz="1900" dirty="0"/>
          </a:p>
        </p:txBody>
      </p:sp>
      <p:sp>
        <p:nvSpPr>
          <p:cNvPr id="5" name="AutoShape 6" descr="“question mark”的图片搜索结果">
            <a:extLst>
              <a:ext uri="{FF2B5EF4-FFF2-40B4-BE49-F238E27FC236}">
                <a16:creationId xmlns:a16="http://schemas.microsoft.com/office/drawing/2014/main" id="{F3D6342F-7971-43F5-914F-4B6663311B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 descr="“question mark”的图片搜索结果">
            <a:extLst>
              <a:ext uri="{FF2B5EF4-FFF2-40B4-BE49-F238E27FC236}">
                <a16:creationId xmlns:a16="http://schemas.microsoft.com/office/drawing/2014/main" id="{80E69A78-2C7D-4374-9AC0-ABE29C4C39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10" descr="“question mark”的图片搜索结果">
            <a:extLst>
              <a:ext uri="{FF2B5EF4-FFF2-40B4-BE49-F238E27FC236}">
                <a16:creationId xmlns:a16="http://schemas.microsoft.com/office/drawing/2014/main" id="{25703000-A99B-4C52-86D1-512AC410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F10FF6-8E07-487C-92AB-991F89FE89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55" t="7376" r="25272" b="9621"/>
          <a:stretch/>
        </p:blipFill>
        <p:spPr>
          <a:xfrm>
            <a:off x="9262525" y="16358"/>
            <a:ext cx="1088371" cy="17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8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0CD2FEF0-1B40-4BE4-8BC6-8B60E4B7D2C5}"/>
              </a:ext>
            </a:extLst>
          </p:cNvPr>
          <p:cNvGrpSpPr/>
          <p:nvPr/>
        </p:nvGrpSpPr>
        <p:grpSpPr>
          <a:xfrm>
            <a:off x="257908" y="935268"/>
            <a:ext cx="5919716" cy="2732953"/>
            <a:chOff x="2674813" y="1690688"/>
            <a:chExt cx="5919716" cy="273295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770004F-97E9-45AA-9B8D-AB54764265BB}"/>
                </a:ext>
              </a:extLst>
            </p:cNvPr>
            <p:cNvGrpSpPr/>
            <p:nvPr/>
          </p:nvGrpSpPr>
          <p:grpSpPr>
            <a:xfrm>
              <a:off x="3390900" y="1690688"/>
              <a:ext cx="4572000" cy="2732953"/>
              <a:chOff x="3920247" y="1278338"/>
              <a:chExt cx="4572000" cy="273295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D14344D8-0651-4398-AC35-F81723669E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511" t="39002" r="26526" b="38591"/>
              <a:stretch/>
            </p:blipFill>
            <p:spPr>
              <a:xfrm>
                <a:off x="3920247" y="1278338"/>
                <a:ext cx="4572000" cy="2732953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70D3F55-571C-4F7D-B766-F13941BC0428}"/>
                  </a:ext>
                </a:extLst>
              </p:cNvPr>
              <p:cNvSpPr txBox="1"/>
              <p:nvPr/>
            </p:nvSpPr>
            <p:spPr>
              <a:xfrm>
                <a:off x="5542803" y="3429000"/>
                <a:ext cx="11063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400" dirty="0">
                    <a:solidFill>
                      <a:srgbClr val="F41511"/>
                    </a:solidFill>
                  </a:rPr>
                  <a:t>Sample</a:t>
                </a:r>
                <a:endParaRPr lang="zh-CN" altLang="en-US" sz="2400" dirty="0">
                  <a:solidFill>
                    <a:srgbClr val="F41511"/>
                  </a:solidFill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DBCE9E-B12E-4C39-82B7-356D3591FD47}"/>
                  </a:ext>
                </a:extLst>
              </p:cNvPr>
              <p:cNvSpPr txBox="1"/>
              <p:nvPr/>
            </p:nvSpPr>
            <p:spPr>
              <a:xfrm>
                <a:off x="4508428" y="2271762"/>
                <a:ext cx="7312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3200" dirty="0"/>
                  <a:t>Air</a:t>
                </a:r>
                <a:endParaRPr lang="zh-CN" altLang="en-US" sz="32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F0605C-4CFD-4FA6-AF78-BDC5401D2ACB}"/>
                  </a:ext>
                </a:extLst>
              </p:cNvPr>
              <p:cNvSpPr txBox="1"/>
              <p:nvPr/>
            </p:nvSpPr>
            <p:spPr>
              <a:xfrm>
                <a:off x="7034377" y="2271762"/>
                <a:ext cx="7312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3200" dirty="0"/>
                  <a:t>Air</a:t>
                </a:r>
                <a:endParaRPr lang="zh-CN" altLang="en-US" sz="3200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38D20F4-7CF3-418B-9784-80466E8F1564}"/>
                </a:ext>
              </a:extLst>
            </p:cNvPr>
            <p:cNvSpPr txBox="1"/>
            <p:nvPr/>
          </p:nvSpPr>
          <p:spPr>
            <a:xfrm>
              <a:off x="2674813" y="282732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Port 1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A6A25AA-50EA-4B20-86E5-27926B66A87A}"/>
                </a:ext>
              </a:extLst>
            </p:cNvPr>
            <p:cNvSpPr txBox="1"/>
            <p:nvPr/>
          </p:nvSpPr>
          <p:spPr>
            <a:xfrm>
              <a:off x="7852018" y="282732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Port 2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E954A16-E311-4E35-81C4-162748A6AD61}"/>
                </a:ext>
              </a:extLst>
            </p:cNvPr>
            <p:cNvSpPr txBox="1"/>
            <p:nvPr/>
          </p:nvSpPr>
          <p:spPr>
            <a:xfrm>
              <a:off x="4343880" y="1740216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Surface 1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2F15F39-C017-4BEB-ADEC-27B557E7C138}"/>
                </a:ext>
              </a:extLst>
            </p:cNvPr>
            <p:cNvSpPr txBox="1"/>
            <p:nvPr/>
          </p:nvSpPr>
          <p:spPr>
            <a:xfrm>
              <a:off x="5946809" y="1740216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Surface 2</a:t>
              </a:r>
              <a:endParaRPr lang="zh-CN" altLang="en-US" dirty="0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5C9433B-9F73-4B57-8901-CD5F306FD151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 flipV="1">
              <a:off x="4875436" y="2109548"/>
              <a:ext cx="605249" cy="307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9D22F55-DCEE-45A5-9C81-43CF6B33803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5783581" y="2109548"/>
              <a:ext cx="694784" cy="307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EE14B56-582B-4809-9F49-55BA4A49CEEE}"/>
                </a:ext>
              </a:extLst>
            </p:cNvPr>
            <p:cNvSpPr txBox="1"/>
            <p:nvPr/>
          </p:nvSpPr>
          <p:spPr>
            <a:xfrm>
              <a:off x="3490459" y="3136612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3200" dirty="0"/>
                <a:t>L</a:t>
              </a:r>
              <a:endParaRPr lang="zh-CN" altLang="en-US" sz="32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AC7C90-AE1D-490E-8A82-C500713C2A63}"/>
                </a:ext>
              </a:extLst>
            </p:cNvPr>
            <p:cNvSpPr txBox="1"/>
            <p:nvPr/>
          </p:nvSpPr>
          <p:spPr>
            <a:xfrm>
              <a:off x="7521831" y="3131826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3200" dirty="0"/>
                <a:t>R</a:t>
              </a:r>
              <a:endParaRPr lang="zh-CN" altLang="en-US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05448F-7153-45AC-979D-21FA36C7170F}"/>
                  </a:ext>
                </a:extLst>
              </p:cNvPr>
              <p:cNvSpPr txBox="1"/>
              <p:nvPr/>
            </p:nvSpPr>
            <p:spPr>
              <a:xfrm>
                <a:off x="1428019" y="3786618"/>
                <a:ext cx="3663952" cy="501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</m:sSub>
                      <m:sSub>
                        <m:sSubPr>
                          <m:ctrl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  <m:sup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105448F-7153-45AC-979D-21FA36C71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19" y="3786618"/>
                <a:ext cx="3663952" cy="501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内容占位符 4">
            <a:extLst>
              <a:ext uri="{FF2B5EF4-FFF2-40B4-BE49-F238E27FC236}">
                <a16:creationId xmlns:a16="http://schemas.microsoft.com/office/drawing/2014/main" id="{AA9A27B6-936A-4971-9EB2-BF9B6F845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01" y="853984"/>
            <a:ext cx="5920899" cy="304484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C845E2A-BA56-4FEE-BCDD-A98F3916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3647"/>
          </a:xfrm>
        </p:spPr>
        <p:txBody>
          <a:bodyPr/>
          <a:lstStyle/>
          <a:p>
            <a:r>
              <a:rPr lang="en-CA" altLang="zh-CN" dirty="0"/>
              <a:t>Non-resonant measurement (theta = 0</a:t>
            </a:r>
            <a:r>
              <a:rPr lang="en-CA" altLang="zh-CN" baseline="40000" dirty="0"/>
              <a:t>o</a:t>
            </a:r>
            <a:r>
              <a:rPr lang="en-CA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8621A43-1D42-4EFA-8A4B-4E7364FAD3F4}"/>
                  </a:ext>
                </a:extLst>
              </p:cNvPr>
              <p:cNvSpPr txBox="1"/>
              <p:nvPr/>
            </p:nvSpPr>
            <p:spPr>
              <a:xfrm>
                <a:off x="1405252" y="4565741"/>
                <a:ext cx="4249304" cy="2081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CA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CA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CA" altLang="zh-C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8621A43-1D42-4EFA-8A4B-4E7364FA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252" y="4565741"/>
                <a:ext cx="4249304" cy="2081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A7A018C-C80D-4687-A2C5-93FB43F4F1C2}"/>
              </a:ext>
            </a:extLst>
          </p:cNvPr>
          <p:cNvSpPr txBox="1"/>
          <p:nvPr/>
        </p:nvSpPr>
        <p:spPr>
          <a:xfrm>
            <a:off x="6749591" y="4527325"/>
            <a:ext cx="3554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>
                <a:sym typeface="Wingdings" panose="05000000000000000000" pitchFamily="2" charset="2"/>
              </a:rPr>
              <a:t> </a:t>
            </a:r>
            <a:r>
              <a:rPr lang="en-CA" altLang="zh-CN" sz="2400" dirty="0"/>
              <a:t>Measure 4 S parameters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CA" altLang="zh-CN" sz="2400" dirty="0">
                <a:sym typeface="Wingdings" panose="05000000000000000000" pitchFamily="2" charset="2"/>
              </a:rPr>
              <a:t> Define transfer matrix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CA" altLang="zh-CN" sz="2400" dirty="0">
                <a:sym typeface="Wingdings" panose="05000000000000000000" pitchFamily="2" charset="2"/>
              </a:rPr>
              <a:t> Fit result</a:t>
            </a:r>
            <a:endParaRPr lang="en-CA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9316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C1F2F-287E-4183-86D6-D4C909DC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0131"/>
          </a:xfrm>
        </p:spPr>
        <p:txBody>
          <a:bodyPr/>
          <a:lstStyle/>
          <a:p>
            <a:r>
              <a:rPr lang="en-CA" altLang="zh-CN" dirty="0"/>
              <a:t>Definition of transfer matrix  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C9A7E5-CAF6-4154-8F33-4878A7DA0CBE}"/>
              </a:ext>
            </a:extLst>
          </p:cNvPr>
          <p:cNvGrpSpPr/>
          <p:nvPr/>
        </p:nvGrpSpPr>
        <p:grpSpPr>
          <a:xfrm>
            <a:off x="1690419" y="787777"/>
            <a:ext cx="2666041" cy="2732953"/>
            <a:chOff x="4343880" y="1690688"/>
            <a:chExt cx="2666041" cy="273295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ABBB93D-9990-4FF2-9A00-D935E05C29AC}"/>
                </a:ext>
              </a:extLst>
            </p:cNvPr>
            <p:cNvGrpSpPr/>
            <p:nvPr/>
          </p:nvGrpSpPr>
          <p:grpSpPr>
            <a:xfrm>
              <a:off x="4343880" y="1690688"/>
              <a:ext cx="2666041" cy="2732953"/>
              <a:chOff x="4873227" y="1278338"/>
              <a:chExt cx="2666041" cy="2732953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CDFE2847-7E4E-4EBE-A3FD-DEE8DE62FD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48" t="39002" r="32563" b="38591"/>
              <a:stretch/>
            </p:blipFill>
            <p:spPr>
              <a:xfrm>
                <a:off x="4873227" y="1278338"/>
                <a:ext cx="2666041" cy="2732953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133AAC-3B1E-4709-9123-8C9F52A8E17A}"/>
                  </a:ext>
                </a:extLst>
              </p:cNvPr>
              <p:cNvSpPr txBox="1"/>
              <p:nvPr/>
            </p:nvSpPr>
            <p:spPr>
              <a:xfrm>
                <a:off x="5542803" y="3429000"/>
                <a:ext cx="11063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400" dirty="0">
                    <a:solidFill>
                      <a:srgbClr val="F41511"/>
                    </a:solidFill>
                  </a:rPr>
                  <a:t>Sample</a:t>
                </a:r>
                <a:endParaRPr lang="zh-CN" altLang="en-US" sz="2400" dirty="0">
                  <a:solidFill>
                    <a:srgbClr val="F41511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AE1775C-A65C-4B7B-81AC-C57580278B57}"/>
                  </a:ext>
                </a:extLst>
              </p:cNvPr>
              <p:cNvSpPr txBox="1"/>
              <p:nvPr/>
            </p:nvSpPr>
            <p:spPr>
              <a:xfrm>
                <a:off x="5177158" y="2112025"/>
                <a:ext cx="7312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3200" dirty="0"/>
                  <a:t>Air</a:t>
                </a:r>
                <a:endParaRPr lang="zh-CN" altLang="en-US" sz="3200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6A5078D-173B-48B1-8975-DFBA6B6C5923}"/>
                  </a:ext>
                </a:extLst>
              </p:cNvPr>
              <p:cNvSpPr txBox="1"/>
              <p:nvPr/>
            </p:nvSpPr>
            <p:spPr>
              <a:xfrm>
                <a:off x="6561682" y="2112024"/>
                <a:ext cx="7312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3200" dirty="0"/>
                  <a:t>Air</a:t>
                </a:r>
                <a:endParaRPr lang="zh-CN" altLang="en-US" sz="3200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4F9EE3C-41E7-4AEB-B98B-68DED8099C13}"/>
                </a:ext>
              </a:extLst>
            </p:cNvPr>
            <p:cNvSpPr txBox="1"/>
            <p:nvPr/>
          </p:nvSpPr>
          <p:spPr>
            <a:xfrm>
              <a:off x="4343880" y="1740216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Surface 1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FBAC3CC-B8B5-45A0-910B-28718B0CCF45}"/>
                </a:ext>
              </a:extLst>
            </p:cNvPr>
            <p:cNvSpPr txBox="1"/>
            <p:nvPr/>
          </p:nvSpPr>
          <p:spPr>
            <a:xfrm>
              <a:off x="5946809" y="1740216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Surface 2</a:t>
              </a:r>
              <a:endParaRPr lang="zh-CN" altLang="en-US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FA95850-E1B2-4DB8-A30D-3CEB908E454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 flipV="1">
              <a:off x="4875436" y="2109548"/>
              <a:ext cx="605249" cy="307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C41E371-CA81-4E94-B9D2-49348EF772CF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5783581" y="2109548"/>
              <a:ext cx="694784" cy="307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CDA9281-E41F-418A-8EA2-44E89283264B}"/>
                </a:ext>
              </a:extLst>
            </p:cNvPr>
            <p:cNvSpPr txBox="1"/>
            <p:nvPr/>
          </p:nvSpPr>
          <p:spPr>
            <a:xfrm>
              <a:off x="4796089" y="3109149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3200" dirty="0"/>
                <a:t>L</a:t>
              </a:r>
              <a:endParaRPr lang="zh-CN" altLang="en-US" sz="32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4F4D61C-EA13-4693-8597-6B1EF4B4C704}"/>
                </a:ext>
              </a:extLst>
            </p:cNvPr>
            <p:cNvSpPr txBox="1"/>
            <p:nvPr/>
          </p:nvSpPr>
          <p:spPr>
            <a:xfrm>
              <a:off x="6198603" y="3061604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3200" dirty="0"/>
                <a:t>R</a:t>
              </a:r>
              <a:endParaRPr lang="zh-CN" altLang="en-US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F46AEF4-D049-409D-8D21-A122B04FF8DC}"/>
                  </a:ext>
                </a:extLst>
              </p:cNvPr>
              <p:cNvSpPr txBox="1"/>
              <p:nvPr/>
            </p:nvSpPr>
            <p:spPr>
              <a:xfrm>
                <a:off x="3035712" y="4688169"/>
                <a:ext cx="3311163" cy="428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F46AEF4-D049-409D-8D21-A122B04FF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712" y="4688169"/>
                <a:ext cx="3311163" cy="428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C3C54E7-AB98-4687-869D-E7C0C30DF75F}"/>
                  </a:ext>
                </a:extLst>
              </p:cNvPr>
              <p:cNvSpPr txBox="1"/>
              <p:nvPr/>
            </p:nvSpPr>
            <p:spPr>
              <a:xfrm>
                <a:off x="2877833" y="5371883"/>
                <a:ext cx="4301434" cy="428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C3C54E7-AB98-4687-869D-E7C0C30D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833" y="5371883"/>
                <a:ext cx="4301434" cy="428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06168D11-D8B5-4C7B-AFA9-CB99B8DF7146}"/>
              </a:ext>
            </a:extLst>
          </p:cNvPr>
          <p:cNvSpPr txBox="1"/>
          <p:nvPr/>
        </p:nvSpPr>
        <p:spPr>
          <a:xfrm>
            <a:off x="7860232" y="4648933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Standard measure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9DDD06-F380-4046-8A2F-5C20039FA91D}"/>
                  </a:ext>
                </a:extLst>
              </p:cNvPr>
              <p:cNvSpPr txBox="1"/>
              <p:nvPr/>
            </p:nvSpPr>
            <p:spPr>
              <a:xfrm>
                <a:off x="1690419" y="6020514"/>
                <a:ext cx="6961072" cy="430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</m:sSub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9DDD06-F380-4046-8A2F-5C20039FA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19" y="6020514"/>
                <a:ext cx="6961072" cy="430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1B63A9D-CB31-445A-96FF-C51D52BF33ED}"/>
              </a:ext>
            </a:extLst>
          </p:cNvPr>
          <p:cNvCxnSpPr>
            <a:cxnSpLocks/>
          </p:cNvCxnSpPr>
          <p:nvPr/>
        </p:nvCxnSpPr>
        <p:spPr>
          <a:xfrm flipH="1" flipV="1">
            <a:off x="5072432" y="6119171"/>
            <a:ext cx="691297" cy="2329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3CCFBF6-4CB0-4403-A9F2-DA1F495B82D0}"/>
                  </a:ext>
                </a:extLst>
              </p:cNvPr>
              <p:cNvSpPr txBox="1"/>
              <p:nvPr/>
            </p:nvSpPr>
            <p:spPr>
              <a:xfrm>
                <a:off x="2389588" y="6020514"/>
                <a:ext cx="5832045" cy="430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</m:sSub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3CCFBF6-4CB0-4403-A9F2-DA1F495B8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88" y="6020514"/>
                <a:ext cx="5832045" cy="430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E7483DA-A594-435C-8B49-B673D8D6904F}"/>
                  </a:ext>
                </a:extLst>
              </p:cNvPr>
              <p:cNvSpPr txBox="1"/>
              <p:nvPr/>
            </p:nvSpPr>
            <p:spPr>
              <a:xfrm>
                <a:off x="3035712" y="4037807"/>
                <a:ext cx="3136756" cy="430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</m:sSub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E7483DA-A594-435C-8B49-B673D8D6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712" y="4037807"/>
                <a:ext cx="3136756" cy="430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A4DC7204-6DC3-445C-8F09-3AC36EEC17DF}"/>
              </a:ext>
            </a:extLst>
          </p:cNvPr>
          <p:cNvSpPr txBox="1"/>
          <p:nvPr/>
        </p:nvSpPr>
        <p:spPr>
          <a:xfrm>
            <a:off x="7860232" y="3968980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Sample measure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133382C-ABA6-4C05-9617-4E38BD0FB5DD}"/>
                  </a:ext>
                </a:extLst>
              </p:cNvPr>
              <p:cNvSpPr txBox="1"/>
              <p:nvPr/>
            </p:nvSpPr>
            <p:spPr>
              <a:xfrm>
                <a:off x="6892711" y="764675"/>
                <a:ext cx="2657843" cy="672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133382C-ABA6-4C05-9617-4E38BD0FB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11" y="764675"/>
                <a:ext cx="2657843" cy="6729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83107F2-6051-4588-88D5-81A2604D706E}"/>
                  </a:ext>
                </a:extLst>
              </p:cNvPr>
              <p:cNvSpPr txBox="1"/>
              <p:nvPr/>
            </p:nvSpPr>
            <p:spPr>
              <a:xfrm>
                <a:off x="6483816" y="1768953"/>
                <a:ext cx="3475631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 b="0" i="0" smtClean="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 b="0" i="0" smtClean="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83107F2-6051-4588-88D5-81A2604D7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816" y="1768953"/>
                <a:ext cx="3475631" cy="17534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10052DD-76F8-4AFB-AC5E-B138BF7D6861}"/>
                  </a:ext>
                </a:extLst>
              </p:cNvPr>
              <p:cNvSpPr txBox="1"/>
              <p:nvPr/>
            </p:nvSpPr>
            <p:spPr>
              <a:xfrm>
                <a:off x="10067888" y="944208"/>
                <a:ext cx="1518236" cy="369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10052DD-76F8-4AFB-AC5E-B138BF7D6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888" y="944208"/>
                <a:ext cx="1518236" cy="369588"/>
              </a:xfrm>
              <a:prstGeom prst="rect">
                <a:avLst/>
              </a:prstGeom>
              <a:blipFill>
                <a:blip r:embed="rId10"/>
                <a:stretch>
                  <a:fillRect l="-4418" r="-642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61505D5-F3E8-4ECC-95F0-3B85537E2894}"/>
                  </a:ext>
                </a:extLst>
              </p:cNvPr>
              <p:cNvSpPr txBox="1"/>
              <p:nvPr/>
            </p:nvSpPr>
            <p:spPr>
              <a:xfrm>
                <a:off x="10067888" y="2418694"/>
                <a:ext cx="1477712" cy="369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61505D5-F3E8-4ECC-95F0-3B85537E2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888" y="2418694"/>
                <a:ext cx="1477712" cy="369588"/>
              </a:xfrm>
              <a:prstGeom prst="rect">
                <a:avLst/>
              </a:prstGeom>
              <a:blipFill>
                <a:blip r:embed="rId11"/>
                <a:stretch>
                  <a:fillRect l="-4545" r="-7025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9B48D0B-4F28-4F52-8AFB-9D693212A5A5}"/>
                  </a:ext>
                </a:extLst>
              </p:cNvPr>
              <p:cNvSpPr txBox="1"/>
              <p:nvPr/>
            </p:nvSpPr>
            <p:spPr>
              <a:xfrm>
                <a:off x="2126774" y="6016151"/>
                <a:ext cx="6137578" cy="430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</m:sSub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9B48D0B-4F28-4F52-8AFB-9D693212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74" y="6016151"/>
                <a:ext cx="6137578" cy="430246"/>
              </a:xfrm>
              <a:prstGeom prst="rect">
                <a:avLst/>
              </a:prstGeom>
              <a:blipFill>
                <a:blip r:embed="rId1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4213D129-5A3A-4A61-934A-7B0159FE29A2}"/>
              </a:ext>
            </a:extLst>
          </p:cNvPr>
          <p:cNvGrpSpPr/>
          <p:nvPr/>
        </p:nvGrpSpPr>
        <p:grpSpPr>
          <a:xfrm>
            <a:off x="4498256" y="1932962"/>
            <a:ext cx="1807785" cy="1496038"/>
            <a:chOff x="4498256" y="1932962"/>
            <a:chExt cx="1807785" cy="1496038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CFEC626-4493-4490-AEFE-3BFB79A3D59C}"/>
                </a:ext>
              </a:extLst>
            </p:cNvPr>
            <p:cNvGrpSpPr/>
            <p:nvPr/>
          </p:nvGrpSpPr>
          <p:grpSpPr>
            <a:xfrm>
              <a:off x="4498256" y="2295728"/>
              <a:ext cx="1807785" cy="1133272"/>
              <a:chOff x="4498256" y="2295728"/>
              <a:chExt cx="1807785" cy="1133272"/>
            </a:xfrm>
          </p:grpSpPr>
          <p:sp>
            <p:nvSpPr>
              <p:cNvPr id="34" name="箭头: 右 33">
                <a:extLst>
                  <a:ext uri="{FF2B5EF4-FFF2-40B4-BE49-F238E27FC236}">
                    <a16:creationId xmlns:a16="http://schemas.microsoft.com/office/drawing/2014/main" id="{A35C990A-D3FF-4941-8712-D820206E7EE6}"/>
                  </a:ext>
                </a:extLst>
              </p:cNvPr>
              <p:cNvSpPr/>
              <p:nvPr/>
            </p:nvSpPr>
            <p:spPr>
              <a:xfrm>
                <a:off x="4529093" y="2405382"/>
                <a:ext cx="779519" cy="359114"/>
              </a:xfrm>
              <a:prstGeom prst="rightArrow">
                <a:avLst>
                  <a:gd name="adj1" fmla="val 50000"/>
                  <a:gd name="adj2" fmla="val 154273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AC7DEA10-8047-4F67-B4D2-0571132CD68C}"/>
                  </a:ext>
                </a:extLst>
              </p:cNvPr>
              <p:cNvSpPr/>
              <p:nvPr/>
            </p:nvSpPr>
            <p:spPr>
              <a:xfrm>
                <a:off x="5526522" y="2645667"/>
                <a:ext cx="779519" cy="359114"/>
              </a:xfrm>
              <a:prstGeom prst="rightArrow">
                <a:avLst>
                  <a:gd name="adj1" fmla="val 50000"/>
                  <a:gd name="adj2" fmla="val 154273"/>
                </a:avLst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箭头: 右 35">
                <a:extLst>
                  <a:ext uri="{FF2B5EF4-FFF2-40B4-BE49-F238E27FC236}">
                    <a16:creationId xmlns:a16="http://schemas.microsoft.com/office/drawing/2014/main" id="{B92414BA-D127-4ED0-95AE-C68DE6B880CA}"/>
                  </a:ext>
                </a:extLst>
              </p:cNvPr>
              <p:cNvSpPr/>
              <p:nvPr/>
            </p:nvSpPr>
            <p:spPr>
              <a:xfrm rot="10800000">
                <a:off x="4498256" y="2818807"/>
                <a:ext cx="779519" cy="359114"/>
              </a:xfrm>
              <a:prstGeom prst="rightArrow">
                <a:avLst>
                  <a:gd name="adj1" fmla="val 50000"/>
                  <a:gd name="adj2" fmla="val 154273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F9862D3-E65A-4183-83CC-7E0D1647A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8080" y="2295728"/>
                <a:ext cx="0" cy="1133272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1B61137-D82E-4BA8-B1D7-1D8610328EF2}"/>
                  </a:ext>
                </a:extLst>
              </p:cNvPr>
              <p:cNvSpPr txBox="1"/>
              <p:nvPr/>
            </p:nvSpPr>
            <p:spPr>
              <a:xfrm>
                <a:off x="5678614" y="2629032"/>
                <a:ext cx="612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dirty="0"/>
                  <a:t>Tran</a:t>
                </a:r>
                <a:endParaRPr lang="zh-CN" altLang="en-US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487F139-D9E2-496D-8A36-B7C8D2488580}"/>
                  </a:ext>
                </a:extLst>
              </p:cNvPr>
              <p:cNvSpPr txBox="1"/>
              <p:nvPr/>
            </p:nvSpPr>
            <p:spPr>
              <a:xfrm>
                <a:off x="4748425" y="2808590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dirty="0" err="1"/>
                  <a:t>Refl</a:t>
                </a:r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3F8F226-5BB7-4D42-B3D5-A435139F7E65}"/>
                  </a:ext>
                </a:extLst>
              </p:cNvPr>
              <p:cNvSpPr txBox="1"/>
              <p:nvPr/>
            </p:nvSpPr>
            <p:spPr>
              <a:xfrm>
                <a:off x="4732045" y="2375603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dirty="0"/>
                  <a:t>I</a:t>
                </a:r>
                <a:endParaRPr lang="zh-CN" altLang="en-US" dirty="0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F8F7B2E-35B7-4727-9589-82B08FD54260}"/>
                </a:ext>
              </a:extLst>
            </p:cNvPr>
            <p:cNvSpPr txBox="1"/>
            <p:nvPr/>
          </p:nvSpPr>
          <p:spPr>
            <a:xfrm>
              <a:off x="4985895" y="193296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surface</a:t>
              </a:r>
              <a:endParaRPr lang="zh-CN" altLang="en-US" dirty="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CF19B0B-8812-4133-8D51-5C44F0E905AB}"/>
              </a:ext>
            </a:extLst>
          </p:cNvPr>
          <p:cNvGrpSpPr/>
          <p:nvPr/>
        </p:nvGrpSpPr>
        <p:grpSpPr>
          <a:xfrm>
            <a:off x="4651657" y="820132"/>
            <a:ext cx="1654384" cy="634309"/>
            <a:chOff x="4651657" y="820132"/>
            <a:chExt cx="1654384" cy="634309"/>
          </a:xfrm>
        </p:grpSpPr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D8AB5AC8-84B6-4809-A4DB-51BEE7BAE67F}"/>
                </a:ext>
              </a:extLst>
            </p:cNvPr>
            <p:cNvSpPr/>
            <p:nvPr/>
          </p:nvSpPr>
          <p:spPr>
            <a:xfrm>
              <a:off x="4748425" y="949445"/>
              <a:ext cx="1364431" cy="359114"/>
            </a:xfrm>
            <a:prstGeom prst="rightArrow">
              <a:avLst>
                <a:gd name="adj1" fmla="val 50000"/>
                <a:gd name="adj2" fmla="val 1542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3BCBD84-5EF7-4E4E-8BED-DCCAB3AF8DAF}"/>
                </a:ext>
              </a:extLst>
            </p:cNvPr>
            <p:cNvSpPr txBox="1"/>
            <p:nvPr/>
          </p:nvSpPr>
          <p:spPr>
            <a:xfrm>
              <a:off x="5430640" y="931179"/>
              <a:ext cx="61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Tran</a:t>
              </a:r>
              <a:endParaRPr lang="zh-CN" altLang="en-US" dirty="0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EA52F17-8468-4B32-AEB6-E254B7404E89}"/>
                </a:ext>
              </a:extLst>
            </p:cNvPr>
            <p:cNvCxnSpPr>
              <a:cxnSpLocks/>
            </p:cNvCxnSpPr>
            <p:nvPr/>
          </p:nvCxnSpPr>
          <p:spPr>
            <a:xfrm>
              <a:off x="6306041" y="820132"/>
              <a:ext cx="0" cy="63249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3D8FB89-ACA0-4B9A-84FE-F38306D4B66E}"/>
                </a:ext>
              </a:extLst>
            </p:cNvPr>
            <p:cNvCxnSpPr>
              <a:cxnSpLocks/>
            </p:cNvCxnSpPr>
            <p:nvPr/>
          </p:nvCxnSpPr>
          <p:spPr>
            <a:xfrm>
              <a:off x="4651657" y="821942"/>
              <a:ext cx="0" cy="63249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40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3" grpId="1"/>
      <p:bldP spid="25" grpId="0"/>
      <p:bldP spid="25" grpId="1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0F492-0AE6-4A98-B4FF-F7810F7F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1"/>
            <a:ext cx="10835326" cy="1100230"/>
          </a:xfrm>
        </p:spPr>
        <p:txBody>
          <a:bodyPr/>
          <a:lstStyle/>
          <a:p>
            <a:r>
              <a:rPr lang="en-CA" altLang="zh-CN" dirty="0"/>
              <a:t>Raw data and fitting 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E4DA7E-5B10-4732-B49F-3D3BCE94C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36124"/>
            <a:ext cx="9905531" cy="592187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86BC934-35F2-408C-9379-01275EB392F5}"/>
              </a:ext>
            </a:extLst>
          </p:cNvPr>
          <p:cNvCxnSpPr>
            <a:cxnSpLocks/>
          </p:cNvCxnSpPr>
          <p:nvPr/>
        </p:nvCxnSpPr>
        <p:spPr>
          <a:xfrm flipH="1">
            <a:off x="7561711" y="5251463"/>
            <a:ext cx="490194" cy="0"/>
          </a:xfrm>
          <a:prstGeom prst="straightConnector1">
            <a:avLst/>
          </a:prstGeom>
          <a:ln w="508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C0C82D9-17A3-4746-9AA2-93ACF43127EA}"/>
              </a:ext>
            </a:extLst>
          </p:cNvPr>
          <p:cNvCxnSpPr>
            <a:cxnSpLocks/>
          </p:cNvCxnSpPr>
          <p:nvPr/>
        </p:nvCxnSpPr>
        <p:spPr>
          <a:xfrm>
            <a:off x="8305905" y="5255286"/>
            <a:ext cx="502815" cy="0"/>
          </a:xfrm>
          <a:prstGeom prst="straightConnector1">
            <a:avLst/>
          </a:prstGeom>
          <a:ln w="508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C3BE21B-A953-4897-B9EB-488637FAFDB3}"/>
              </a:ext>
            </a:extLst>
          </p:cNvPr>
          <p:cNvGrpSpPr/>
          <p:nvPr/>
        </p:nvGrpSpPr>
        <p:grpSpPr>
          <a:xfrm>
            <a:off x="6738751" y="5657854"/>
            <a:ext cx="474849" cy="160641"/>
            <a:chOff x="6739738" y="5657864"/>
            <a:chExt cx="490194" cy="179933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144DD68-9BBF-4715-B254-BA5B81B1A2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9738" y="5837797"/>
              <a:ext cx="490194" cy="0"/>
            </a:xfrm>
            <a:prstGeom prst="straightConnector1">
              <a:avLst/>
            </a:prstGeom>
            <a:ln w="50800">
              <a:solidFill>
                <a:srgbClr val="FF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70200F2-7572-4FCD-B74E-31493D92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6331" y="5657864"/>
              <a:ext cx="0" cy="177799"/>
            </a:xfrm>
            <a:prstGeom prst="line">
              <a:avLst/>
            </a:prstGeom>
            <a:ln w="50800">
              <a:solidFill>
                <a:srgbClr val="FF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2D56BDA-20BC-4092-BEF4-E30C223E3631}"/>
              </a:ext>
            </a:extLst>
          </p:cNvPr>
          <p:cNvGrpSpPr/>
          <p:nvPr/>
        </p:nvGrpSpPr>
        <p:grpSpPr>
          <a:xfrm rot="10800000">
            <a:off x="9321931" y="5441963"/>
            <a:ext cx="474849" cy="160641"/>
            <a:chOff x="6739738" y="5657864"/>
            <a:chExt cx="490194" cy="179933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B014D2A-B526-4090-9F33-28DA4F6B2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9738" y="5837797"/>
              <a:ext cx="490194" cy="0"/>
            </a:xfrm>
            <a:prstGeom prst="straightConnector1">
              <a:avLst/>
            </a:prstGeom>
            <a:ln w="50800">
              <a:solidFill>
                <a:srgbClr val="FF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18AFFBA-99F9-40D6-96DC-BBDE71DBE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365" y="5657864"/>
              <a:ext cx="0" cy="177799"/>
            </a:xfrm>
            <a:prstGeom prst="line">
              <a:avLst/>
            </a:prstGeom>
            <a:ln w="50800">
              <a:solidFill>
                <a:srgbClr val="FF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6082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D486A-7C3B-401D-BAF9-1968CBEA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7838"/>
          </a:xfrm>
        </p:spPr>
        <p:txBody>
          <a:bodyPr/>
          <a:lstStyle/>
          <a:p>
            <a:r>
              <a:rPr lang="en-CA" altLang="zh-CN" dirty="0"/>
              <a:t>Car fuel Measurement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ACA5B46-76C2-4E7F-B03D-5158BDACC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9" r="32926"/>
          <a:stretch/>
        </p:blipFill>
        <p:spPr>
          <a:xfrm>
            <a:off x="1814990" y="2886991"/>
            <a:ext cx="8790165" cy="276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4CC26A-42EA-446B-A6B1-E4DB3106D741}"/>
                  </a:ext>
                </a:extLst>
              </p:cNvPr>
              <p:cNvSpPr txBox="1"/>
              <p:nvPr/>
            </p:nvSpPr>
            <p:spPr>
              <a:xfrm>
                <a:off x="2947186" y="5653743"/>
                <a:ext cx="26331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800" dirty="0"/>
                  <a:t>=3.016+0.196i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4CC26A-42EA-446B-A6B1-E4DB3106D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186" y="5653743"/>
                <a:ext cx="2633157" cy="523220"/>
              </a:xfrm>
              <a:prstGeom prst="rect">
                <a:avLst/>
              </a:prstGeom>
              <a:blipFill>
                <a:blip r:embed="rId3"/>
                <a:stretch>
                  <a:fillRect t="-11628" r="-370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364E48D-9E68-447F-BE57-38B260905799}"/>
                  </a:ext>
                </a:extLst>
              </p:cNvPr>
              <p:cNvSpPr txBox="1"/>
              <p:nvPr/>
            </p:nvSpPr>
            <p:spPr>
              <a:xfrm>
                <a:off x="7222911" y="5627869"/>
                <a:ext cx="29922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CA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800" dirty="0"/>
                  <a:t>=</a:t>
                </a:r>
                <a:r>
                  <a:rPr lang="zh-CN" altLang="en-US" sz="2800" dirty="0"/>
                  <a:t> 2.666 </a:t>
                </a:r>
                <a:r>
                  <a:rPr lang="en-US" altLang="zh-CN" sz="2800" dirty="0"/>
                  <a:t>+</a:t>
                </a:r>
                <a:r>
                  <a:rPr lang="zh-CN" altLang="en-US" sz="2800" dirty="0"/>
                  <a:t> 0.028</a:t>
                </a:r>
                <a:r>
                  <a:rPr lang="en-US" altLang="zh-CN" sz="2800" dirty="0" err="1"/>
                  <a:t>i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364E48D-9E68-447F-BE57-38B260905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911" y="5627869"/>
                <a:ext cx="2992229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9D97EAA-88ED-40BA-83AB-033EC63AF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61" y="725815"/>
            <a:ext cx="1965006" cy="1977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6FF6BB-C208-4CEA-8A4B-7EF7BB6FB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74" y="725815"/>
            <a:ext cx="1970302" cy="19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25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图片搜索结果">
            <a:extLst>
              <a:ext uri="{FF2B5EF4-FFF2-40B4-BE49-F238E27FC236}">
                <a16:creationId xmlns:a16="http://schemas.microsoft.com/office/drawing/2014/main" id="{9D84B2FF-2C97-4039-AF02-2FA38BF71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850" y="3618478"/>
            <a:ext cx="631711" cy="63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986B58-0806-485E-ADCC-8A468D5A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Task list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31DD5-8387-4B3A-8ED7-D22F492A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6.5.1 	</a:t>
            </a:r>
            <a:r>
              <a:rPr lang="en-CA" altLang="zh-CN" sz="2400" dirty="0" err="1"/>
              <a:t>NaCl</a:t>
            </a:r>
            <a:r>
              <a:rPr lang="en-CA" altLang="zh-CN" sz="2400" dirty="0"/>
              <a:t>, NH</a:t>
            </a:r>
            <a:r>
              <a:rPr lang="en-CA" altLang="zh-CN" sz="2400" baseline="-25000" dirty="0"/>
              <a:t>4</a:t>
            </a:r>
            <a:r>
              <a:rPr lang="en-CA" altLang="zh-CN" sz="2400" dirty="0"/>
              <a:t>NO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, KNO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, NaNO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,KClO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 varying humidity from 0-10%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6.5.2 	Mixing two powders of varying humidity from 0-10%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6.5.3 	Aluminum powder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6.5.4 	Water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6.5.5 	Icing sugar (powder) humidity from 0-10%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6.5.6 	Fuel oil (car gasoline and diesel)</a:t>
            </a:r>
            <a:endParaRPr lang="zh-CN" altLang="en-US" sz="2400" dirty="0"/>
          </a:p>
        </p:txBody>
      </p:sp>
      <p:pic>
        <p:nvPicPr>
          <p:cNvPr id="1028" name="Picture 4" descr="“green check mark”的图片搜索结果">
            <a:extLst>
              <a:ext uri="{FF2B5EF4-FFF2-40B4-BE49-F238E27FC236}">
                <a16:creationId xmlns:a16="http://schemas.microsoft.com/office/drawing/2014/main" id="{AFBA4C1B-4A41-4432-BBEA-111715DB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91" y="1611983"/>
            <a:ext cx="606187" cy="63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“green check mark”的图片搜索结果">
            <a:extLst>
              <a:ext uri="{FF2B5EF4-FFF2-40B4-BE49-F238E27FC236}">
                <a16:creationId xmlns:a16="http://schemas.microsoft.com/office/drawing/2014/main" id="{AF7CE7D1-E2BA-4A0D-B8F4-1DE20C625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90" y="2266930"/>
            <a:ext cx="606187" cy="63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“green check mark”的图片搜索结果">
            <a:extLst>
              <a:ext uri="{FF2B5EF4-FFF2-40B4-BE49-F238E27FC236}">
                <a16:creationId xmlns:a16="http://schemas.microsoft.com/office/drawing/2014/main" id="{32A62416-6E44-4F97-AA47-874EEFDE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88" y="4221946"/>
            <a:ext cx="606187" cy="63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“green check mark”的图片搜索结果">
            <a:extLst>
              <a:ext uri="{FF2B5EF4-FFF2-40B4-BE49-F238E27FC236}">
                <a16:creationId xmlns:a16="http://schemas.microsoft.com/office/drawing/2014/main" id="{63DA269B-B773-40A7-B736-9C44E908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89" y="2896181"/>
            <a:ext cx="606187" cy="63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“green check mark”的图片搜索结果">
            <a:extLst>
              <a:ext uri="{FF2B5EF4-FFF2-40B4-BE49-F238E27FC236}">
                <a16:creationId xmlns:a16="http://schemas.microsoft.com/office/drawing/2014/main" id="{E87AAEF8-A2F5-450C-8331-37DAA1110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88" y="4932362"/>
            <a:ext cx="606187" cy="63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35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E0B9D-53AE-41D8-96CA-63E56342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r>
              <a:rPr lang="en-CA" altLang="zh-CN" dirty="0"/>
              <a:t> step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5C8EA-173F-439A-A183-9997183E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Redo measurement of water.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629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DDC1A-F31C-49EE-926B-5B2DA84E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3034F14-AA0D-4729-A38C-F28CE72CD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67" t="34086" r="50916" b="5293"/>
          <a:stretch/>
        </p:blipFill>
        <p:spPr>
          <a:xfrm>
            <a:off x="2130458" y="1366886"/>
            <a:ext cx="5618376" cy="50527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6B02AE-DAB6-4211-8A01-E325550ACAE3}"/>
              </a:ext>
            </a:extLst>
          </p:cNvPr>
          <p:cNvSpPr/>
          <p:nvPr/>
        </p:nvSpPr>
        <p:spPr>
          <a:xfrm>
            <a:off x="4253569" y="2130357"/>
            <a:ext cx="997161" cy="294748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BA6DA6-A651-4DC3-BC9C-903803E25ABF}"/>
              </a:ext>
            </a:extLst>
          </p:cNvPr>
          <p:cNvSpPr/>
          <p:nvPr/>
        </p:nvSpPr>
        <p:spPr>
          <a:xfrm>
            <a:off x="3501664" y="2526592"/>
            <a:ext cx="1749066" cy="132556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D28580-1B9A-4D57-963B-5CB385387DA8}"/>
              </a:ext>
            </a:extLst>
          </p:cNvPr>
          <p:cNvSpPr/>
          <p:nvPr/>
        </p:nvSpPr>
        <p:spPr>
          <a:xfrm>
            <a:off x="4253569" y="2120628"/>
            <a:ext cx="2186142" cy="73569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350DB0-30D2-4685-AB71-40A659086CC5}"/>
              </a:ext>
            </a:extLst>
          </p:cNvPr>
          <p:cNvSpPr txBox="1"/>
          <p:nvPr/>
        </p:nvSpPr>
        <p:spPr>
          <a:xfrm>
            <a:off x="6867728" y="224708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35-40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48F233-0FCF-409A-8E13-4EBB45DFCB59}"/>
              </a:ext>
            </a:extLst>
          </p:cNvPr>
          <p:cNvSpPr txBox="1"/>
          <p:nvPr/>
        </p:nvSpPr>
        <p:spPr>
          <a:xfrm>
            <a:off x="2238036" y="324433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/>
              <a:t>50-60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A1EAF35-7003-4BE9-AC5F-C4E2A0B0C0B0}"/>
              </a:ext>
            </a:extLst>
          </p:cNvPr>
          <p:cNvSpPr/>
          <p:nvPr/>
        </p:nvSpPr>
        <p:spPr>
          <a:xfrm>
            <a:off x="5132632" y="2014452"/>
            <a:ext cx="153436" cy="1643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8C3DAE4-2BE1-4ADC-8A39-8CC21CDFC3E1}"/>
              </a:ext>
            </a:extLst>
          </p:cNvPr>
          <p:cNvSpPr/>
          <p:nvPr/>
        </p:nvSpPr>
        <p:spPr>
          <a:xfrm>
            <a:off x="5097294" y="3818303"/>
            <a:ext cx="153436" cy="1643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94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86B58-0806-485E-ADCC-8A468D5A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Task list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31DD5-8387-4B3A-8ED7-D22F492A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6.5.1 	</a:t>
            </a:r>
            <a:r>
              <a:rPr lang="en-CA" altLang="zh-CN" sz="2400" dirty="0" err="1"/>
              <a:t>NaCl</a:t>
            </a:r>
            <a:r>
              <a:rPr lang="en-CA" altLang="zh-CN" sz="2400" dirty="0"/>
              <a:t>, NH</a:t>
            </a:r>
            <a:r>
              <a:rPr lang="en-CA" altLang="zh-CN" sz="2400" baseline="-25000" dirty="0"/>
              <a:t>4</a:t>
            </a:r>
            <a:r>
              <a:rPr lang="en-CA" altLang="zh-CN" sz="2400" dirty="0"/>
              <a:t>NO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, KNO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, NaNO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,KClO</a:t>
            </a:r>
            <a:r>
              <a:rPr lang="en-CA" altLang="zh-CN" sz="2400" baseline="-25000" dirty="0"/>
              <a:t>3</a:t>
            </a:r>
            <a:r>
              <a:rPr lang="en-CA" altLang="zh-CN" sz="2400" dirty="0"/>
              <a:t> varying humidity from 0-10%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6.5.2 	Mixing two powders of varying humidity from 0-10%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6.5.3 	Aluminum powder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6.5.4 	Water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6.5.5 	Icing sugar (powder) humidity from 0-10%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altLang="zh-CN" sz="2400" dirty="0"/>
              <a:t>6.5.6 	Fuel oil (car gasoline and diesel)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02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5E5CB46-07AF-4923-9ABE-9A2AA5B34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19" y="518859"/>
            <a:ext cx="6945130" cy="5366258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17ADA9-2601-4C7D-B2A0-5B9322C2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Experiment setup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383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DA5D9B86-2288-403C-9AAE-5F90FCC68163}"/>
              </a:ext>
            </a:extLst>
          </p:cNvPr>
          <p:cNvSpPr/>
          <p:nvPr/>
        </p:nvSpPr>
        <p:spPr>
          <a:xfrm>
            <a:off x="337192" y="2750466"/>
            <a:ext cx="1724089" cy="411693"/>
          </a:xfrm>
          <a:prstGeom prst="rect">
            <a:avLst/>
          </a:prstGeom>
          <a:solidFill>
            <a:srgbClr val="66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005E20F-65E3-4118-BBC3-7E13B2B83B47}"/>
              </a:ext>
            </a:extLst>
          </p:cNvPr>
          <p:cNvSpPr/>
          <p:nvPr/>
        </p:nvSpPr>
        <p:spPr>
          <a:xfrm>
            <a:off x="337192" y="740688"/>
            <a:ext cx="1724089" cy="4116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0F24321-A958-414E-B3DC-9CA7DCCE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24" y="75415"/>
            <a:ext cx="11099276" cy="772997"/>
          </a:xfrm>
        </p:spPr>
        <p:txBody>
          <a:bodyPr/>
          <a:lstStyle/>
          <a:p>
            <a:r>
              <a:rPr lang="en-CA" altLang="zh-CN" dirty="0"/>
              <a:t>Simulations (E field,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45</a:t>
            </a:r>
            <a:r>
              <a:rPr lang="en-CA" altLang="zh-CN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A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8D37CF-FB15-4E3E-8460-FB83C7664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4" t="26965" r="11334" b="28971"/>
          <a:stretch/>
        </p:blipFill>
        <p:spPr>
          <a:xfrm>
            <a:off x="254524" y="1194585"/>
            <a:ext cx="8843058" cy="15521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34E53F-C6CB-4D7E-B5BC-5305F3F8A0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5" t="5307" r="36211" b="5681"/>
          <a:stretch/>
        </p:blipFill>
        <p:spPr>
          <a:xfrm>
            <a:off x="9822730" y="1052960"/>
            <a:ext cx="1729263" cy="1743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61DF12-5819-4A17-8B62-4DC8593CBC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" t="23796" r="4481" b="24532"/>
          <a:stretch/>
        </p:blipFill>
        <p:spPr>
          <a:xfrm>
            <a:off x="254524" y="3175189"/>
            <a:ext cx="8843058" cy="15521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F1FFCE-09C2-418F-A175-AA8C03015A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5844" r="36675" b="5681"/>
          <a:stretch/>
        </p:blipFill>
        <p:spPr>
          <a:xfrm>
            <a:off x="9822730" y="3064907"/>
            <a:ext cx="1729263" cy="17583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6B5EBE-050E-43D5-B85A-72F36B61DEF6}"/>
              </a:ext>
            </a:extLst>
          </p:cNvPr>
          <p:cNvSpPr txBox="1"/>
          <p:nvPr/>
        </p:nvSpPr>
        <p:spPr>
          <a:xfrm>
            <a:off x="428477" y="707481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E-mode</a:t>
            </a:r>
            <a:endParaRPr lang="zh-CN" altLang="en-US" sz="2400" baseline="-25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86BAB1-610C-46AE-9C65-B91A822813EC}"/>
              </a:ext>
            </a:extLst>
          </p:cNvPr>
          <p:cNvSpPr txBox="1"/>
          <p:nvPr/>
        </p:nvSpPr>
        <p:spPr>
          <a:xfrm>
            <a:off x="428477" y="2763496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H-mode</a:t>
            </a:r>
            <a:endParaRPr lang="zh-CN" altLang="en-US" sz="2400" baseline="-25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7320D9-E9EF-45A2-BEED-3F2E04A02B6A}"/>
              </a:ext>
            </a:extLst>
          </p:cNvPr>
          <p:cNvSpPr txBox="1"/>
          <p:nvPr/>
        </p:nvSpPr>
        <p:spPr>
          <a:xfrm>
            <a:off x="10024209" y="612768"/>
            <a:ext cx="1281120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800" baseline="-25000" dirty="0"/>
              <a:t>Z = 0 plane</a:t>
            </a:r>
            <a:endParaRPr lang="zh-CN" altLang="en-US" sz="2800" baseline="-25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029BCE-87F5-403B-922B-6B464EF4C8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t="27516" r="7680" b="28771"/>
          <a:stretch/>
        </p:blipFill>
        <p:spPr>
          <a:xfrm>
            <a:off x="254525" y="1169162"/>
            <a:ext cx="8843058" cy="15631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B03623-B513-4D86-A3A3-C6EB2C04E3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25409" r="8963" b="30685"/>
          <a:stretch/>
        </p:blipFill>
        <p:spPr>
          <a:xfrm>
            <a:off x="254524" y="3175189"/>
            <a:ext cx="8843058" cy="15790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A48A78D-7AFA-4ECA-956E-AB11517CAF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6" y="4754236"/>
            <a:ext cx="9025823" cy="210376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F32E337-0A2D-4BED-AE9C-81A53DE16A2A}"/>
              </a:ext>
            </a:extLst>
          </p:cNvPr>
          <p:cNvSpPr/>
          <p:nvPr/>
        </p:nvSpPr>
        <p:spPr>
          <a:xfrm>
            <a:off x="1681551" y="4961118"/>
            <a:ext cx="1724089" cy="140459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0A17070-2E3D-4064-BBCF-F67131D2995E}"/>
              </a:ext>
            </a:extLst>
          </p:cNvPr>
          <p:cNvSpPr/>
          <p:nvPr/>
        </p:nvSpPr>
        <p:spPr>
          <a:xfrm>
            <a:off x="4306402" y="4913900"/>
            <a:ext cx="369651" cy="1411486"/>
          </a:xfrm>
          <a:prstGeom prst="rect">
            <a:avLst/>
          </a:prstGeom>
          <a:solidFill>
            <a:srgbClr val="66FF3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4C8CEB-F217-4636-B196-DD3731274DD2}"/>
              </a:ext>
            </a:extLst>
          </p:cNvPr>
          <p:cNvSpPr txBox="1"/>
          <p:nvPr/>
        </p:nvSpPr>
        <p:spPr>
          <a:xfrm>
            <a:off x="147791" y="469412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S</a:t>
            </a:r>
            <a:r>
              <a:rPr lang="en-CA" altLang="zh-CN" sz="2400" baseline="-25000" dirty="0"/>
              <a:t>21</a:t>
            </a:r>
            <a:endParaRPr lang="zh-CN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05441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FE9C62-AD3D-4F42-9967-BB9C42CEFB9D}"/>
              </a:ext>
            </a:extLst>
          </p:cNvPr>
          <p:cNvGrpSpPr/>
          <p:nvPr/>
        </p:nvGrpSpPr>
        <p:grpSpPr>
          <a:xfrm>
            <a:off x="2606069" y="95832"/>
            <a:ext cx="8851425" cy="6666336"/>
            <a:chOff x="2999316" y="72319"/>
            <a:chExt cx="8851425" cy="6666336"/>
          </a:xfrm>
        </p:grpSpPr>
        <p:pic>
          <p:nvPicPr>
            <p:cNvPr id="10" name="内容占位符 4">
              <a:extLst>
                <a:ext uri="{FF2B5EF4-FFF2-40B4-BE49-F238E27FC236}">
                  <a16:creationId xmlns:a16="http://schemas.microsoft.com/office/drawing/2014/main" id="{4D14878E-0219-4192-8E9F-708470479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95"/>
            <a:stretch/>
          </p:blipFill>
          <p:spPr>
            <a:xfrm>
              <a:off x="4471768" y="596195"/>
              <a:ext cx="7378973" cy="614246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AAE73D4-AE6F-46CA-93A5-D07ABE9D3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1" t="45956" r="54487" b="37438"/>
            <a:stretch/>
          </p:blipFill>
          <p:spPr>
            <a:xfrm>
              <a:off x="5486400" y="72319"/>
              <a:ext cx="2309776" cy="63518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D2CA8FA-BD6C-4C2C-828F-1DA5EC3211A8}"/>
                </a:ext>
              </a:extLst>
            </p:cNvPr>
            <p:cNvSpPr txBox="1"/>
            <p:nvPr/>
          </p:nvSpPr>
          <p:spPr>
            <a:xfrm>
              <a:off x="2999316" y="1264891"/>
              <a:ext cx="12009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/>
                <a:t>1.57mm</a:t>
              </a:r>
            </a:p>
            <a:p>
              <a:r>
                <a:rPr lang="en-CA" altLang="zh-CN" sz="2400" dirty="0"/>
                <a:t>Teflon</a:t>
              </a:r>
              <a:endParaRPr lang="zh-CN" altLang="en-US" sz="2400" baseline="-250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EDC6601-4692-4584-BDB1-CD23BE53E635}"/>
                </a:ext>
              </a:extLst>
            </p:cNvPr>
            <p:cNvSpPr txBox="1"/>
            <p:nvPr/>
          </p:nvSpPr>
          <p:spPr>
            <a:xfrm>
              <a:off x="2999316" y="2505376"/>
              <a:ext cx="15424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/>
                <a:t>248mg</a:t>
              </a:r>
            </a:p>
            <a:p>
              <a:r>
                <a:rPr lang="en-CA" altLang="zh-CN" sz="2400" dirty="0"/>
                <a:t>icing sugar</a:t>
              </a:r>
              <a:endParaRPr lang="zh-CN" altLang="en-US" sz="2400" baseline="-250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CC9154-0BFC-4E00-A6DF-F15CB9253F73}"/>
                </a:ext>
              </a:extLst>
            </p:cNvPr>
            <p:cNvSpPr txBox="1"/>
            <p:nvPr/>
          </p:nvSpPr>
          <p:spPr>
            <a:xfrm>
              <a:off x="3041795" y="3831387"/>
              <a:ext cx="1116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/>
                <a:t>459mg </a:t>
              </a:r>
            </a:p>
            <a:p>
              <a:r>
                <a:rPr lang="en-CA" altLang="zh-CN" sz="2400" dirty="0"/>
                <a:t>KClO</a:t>
              </a:r>
              <a:r>
                <a:rPr lang="en-CA" altLang="zh-CN" sz="2400" baseline="-25000" dirty="0"/>
                <a:t>3</a:t>
              </a:r>
              <a:endParaRPr lang="zh-CN" altLang="en-US" sz="2400" baseline="-25000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D99AE6-5392-4D45-A44E-A51303C8237E}"/>
                </a:ext>
              </a:extLst>
            </p:cNvPr>
            <p:cNvSpPr txBox="1"/>
            <p:nvPr/>
          </p:nvSpPr>
          <p:spPr>
            <a:xfrm>
              <a:off x="3040994" y="5177660"/>
              <a:ext cx="11592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/>
                <a:t>494mg </a:t>
              </a:r>
            </a:p>
            <a:p>
              <a:r>
                <a:rPr lang="en-CA" altLang="zh-CN" sz="2400" dirty="0" err="1"/>
                <a:t>NaCl</a:t>
              </a:r>
              <a:endParaRPr lang="zh-CN" altLang="en-US" sz="2400" baseline="-25000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DA466B1-F625-469B-AC38-2B0C330A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119346"/>
            <a:ext cx="11146410" cy="997650"/>
          </a:xfrm>
        </p:spPr>
        <p:txBody>
          <a:bodyPr/>
          <a:lstStyle/>
          <a:p>
            <a:r>
              <a:rPr lang="en-CA" altLang="zh-CN" dirty="0"/>
              <a:t>Resonant method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58BDEE-31F9-4890-AC7D-5860E4284894}"/>
              </a:ext>
            </a:extLst>
          </p:cNvPr>
          <p:cNvSpPr txBox="1"/>
          <p:nvPr/>
        </p:nvSpPr>
        <p:spPr>
          <a:xfrm>
            <a:off x="11076495" y="394572"/>
            <a:ext cx="11155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/>
              <a:t>Error bar</a:t>
            </a:r>
          </a:p>
          <a:p>
            <a:r>
              <a:rPr lang="en-CA" altLang="zh-CN" dirty="0">
                <a:solidFill>
                  <a:srgbClr val="00CC00"/>
                </a:solidFill>
              </a:rPr>
              <a:t>1.09% </a:t>
            </a:r>
          </a:p>
          <a:p>
            <a:endParaRPr lang="en-CA" altLang="zh-CN" dirty="0"/>
          </a:p>
          <a:p>
            <a:endParaRPr lang="en-CA" altLang="zh-CN" dirty="0"/>
          </a:p>
          <a:p>
            <a:r>
              <a:rPr lang="en-CA" altLang="zh-CN" dirty="0">
                <a:solidFill>
                  <a:srgbClr val="000000"/>
                </a:solidFill>
              </a:rPr>
              <a:t>1.43%</a:t>
            </a:r>
          </a:p>
          <a:p>
            <a:r>
              <a:rPr lang="en-CA" altLang="zh-CN" dirty="0">
                <a:solidFill>
                  <a:srgbClr val="CCCC00"/>
                </a:solidFill>
              </a:rPr>
              <a:t>0.97%</a:t>
            </a:r>
          </a:p>
          <a:p>
            <a:r>
              <a:rPr lang="en-CA" altLang="zh-CN" dirty="0">
                <a:solidFill>
                  <a:srgbClr val="99007A"/>
                </a:solidFill>
              </a:rPr>
              <a:t>0.89%</a:t>
            </a:r>
          </a:p>
          <a:p>
            <a:endParaRPr lang="en-CA" altLang="zh-CN" dirty="0"/>
          </a:p>
          <a:p>
            <a:r>
              <a:rPr lang="en-CA" altLang="zh-CN" dirty="0">
                <a:solidFill>
                  <a:srgbClr val="FFBD39"/>
                </a:solidFill>
              </a:rPr>
              <a:t>0.96% </a:t>
            </a:r>
          </a:p>
          <a:p>
            <a:endParaRPr lang="en-CA" altLang="zh-CN" dirty="0"/>
          </a:p>
          <a:p>
            <a:endParaRPr lang="en-CA" altLang="zh-CN" dirty="0"/>
          </a:p>
          <a:p>
            <a:endParaRPr lang="en-CA" altLang="zh-CN" dirty="0"/>
          </a:p>
          <a:p>
            <a:endParaRPr lang="en-CA" altLang="zh-CN" dirty="0"/>
          </a:p>
          <a:p>
            <a:endParaRPr lang="en-CA" altLang="zh-CN" dirty="0"/>
          </a:p>
          <a:p>
            <a:endParaRPr lang="en-CA" altLang="zh-CN" dirty="0"/>
          </a:p>
          <a:p>
            <a:r>
              <a:rPr lang="en-CA" altLang="zh-CN" dirty="0">
                <a:solidFill>
                  <a:srgbClr val="FF0000"/>
                </a:solidFill>
              </a:rPr>
              <a:t>0.51%</a:t>
            </a:r>
          </a:p>
          <a:p>
            <a:r>
              <a:rPr lang="en-CA" altLang="zh-CN" dirty="0">
                <a:solidFill>
                  <a:srgbClr val="00AAFF"/>
                </a:solidFill>
              </a:rPr>
              <a:t>0.38%</a:t>
            </a:r>
          </a:p>
          <a:p>
            <a:r>
              <a:rPr lang="en-CA" altLang="zh-C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391DAAD-A199-4BBB-BF59-A63DBBBF2B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6469393"/>
                  </p:ext>
                </p:extLst>
              </p:nvPr>
            </p:nvGraphicFramePr>
            <p:xfrm>
              <a:off x="403792" y="2415033"/>
              <a:ext cx="1739164" cy="34946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007">
                      <a:extLst>
                        <a:ext uri="{9D8B030D-6E8A-4147-A177-3AD203B41FA5}">
                          <a16:colId xmlns:a16="http://schemas.microsoft.com/office/drawing/2014/main" val="2544791552"/>
                        </a:ext>
                      </a:extLst>
                    </a:gridCol>
                    <a:gridCol w="688157">
                      <a:extLst>
                        <a:ext uri="{9D8B030D-6E8A-4147-A177-3AD203B41FA5}">
                          <a16:colId xmlns:a16="http://schemas.microsoft.com/office/drawing/2014/main" val="1962408079"/>
                        </a:ext>
                      </a:extLst>
                    </a:gridCol>
                  </a:tblGrid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Sample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CA" altLang="zh-CN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104509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 err="1"/>
                            <a:t>NaCl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4.71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7310897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/>
                            <a:t>NH</a:t>
                          </a:r>
                          <a:r>
                            <a:rPr lang="en-CA" altLang="zh-CN" sz="1800" baseline="-25000" dirty="0"/>
                            <a:t>4</a:t>
                          </a:r>
                          <a:r>
                            <a:rPr lang="en-CA" altLang="zh-CN" sz="1800" dirty="0"/>
                            <a:t>NO</a:t>
                          </a:r>
                          <a:r>
                            <a:rPr lang="en-CA" altLang="zh-CN" sz="1800" baseline="-25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5.37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5292623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/>
                            <a:t>KNO</a:t>
                          </a:r>
                          <a:r>
                            <a:rPr lang="en-CA" altLang="zh-CN" sz="1800" baseline="-25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3.91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814651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/>
                            <a:t>KClO</a:t>
                          </a:r>
                          <a:r>
                            <a:rPr lang="en-CA" altLang="zh-CN" sz="1800" baseline="-25000" dirty="0"/>
                            <a:t>3</a:t>
                          </a:r>
                          <a:r>
                            <a:rPr lang="en-CA" altLang="zh-CN" sz="1800" dirty="0"/>
                            <a:t>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4.36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048835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Sugar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1.90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3566188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/>
                            <a:t>NaNO</a:t>
                          </a:r>
                          <a:r>
                            <a:rPr lang="en-CA" altLang="zh-CN" sz="1800" baseline="-25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4388239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Teflon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2.11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6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391DAAD-A199-4BBB-BF59-A63DBBBF2B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6469393"/>
                  </p:ext>
                </p:extLst>
              </p:nvPr>
            </p:nvGraphicFramePr>
            <p:xfrm>
              <a:off x="403792" y="2415033"/>
              <a:ext cx="1739164" cy="34946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007">
                      <a:extLst>
                        <a:ext uri="{9D8B030D-6E8A-4147-A177-3AD203B41FA5}">
                          <a16:colId xmlns:a16="http://schemas.microsoft.com/office/drawing/2014/main" val="2544791552"/>
                        </a:ext>
                      </a:extLst>
                    </a:gridCol>
                    <a:gridCol w="688157">
                      <a:extLst>
                        <a:ext uri="{9D8B030D-6E8A-4147-A177-3AD203B41FA5}">
                          <a16:colId xmlns:a16="http://schemas.microsoft.com/office/drawing/2014/main" val="1962408079"/>
                        </a:ext>
                      </a:extLst>
                    </a:gridCol>
                  </a:tblGrid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Sample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53982" t="-6944" r="-3540" b="-7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1104509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 err="1"/>
                            <a:t>NaCl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4.71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7310897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/>
                            <a:t>NH</a:t>
                          </a:r>
                          <a:r>
                            <a:rPr lang="en-CA" altLang="zh-CN" sz="1800" baseline="-25000" dirty="0"/>
                            <a:t>4</a:t>
                          </a:r>
                          <a:r>
                            <a:rPr lang="en-CA" altLang="zh-CN" sz="1800" dirty="0"/>
                            <a:t>NO</a:t>
                          </a:r>
                          <a:r>
                            <a:rPr lang="en-CA" altLang="zh-CN" sz="1800" baseline="-25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5.37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5292623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/>
                            <a:t>KNO</a:t>
                          </a:r>
                          <a:r>
                            <a:rPr lang="en-CA" altLang="zh-CN" sz="1800" baseline="-25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3.91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814651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/>
                            <a:t>KClO</a:t>
                          </a:r>
                          <a:r>
                            <a:rPr lang="en-CA" altLang="zh-CN" sz="1800" baseline="-25000" dirty="0"/>
                            <a:t>3</a:t>
                          </a:r>
                          <a:r>
                            <a:rPr lang="en-CA" altLang="zh-CN" sz="1800" dirty="0"/>
                            <a:t>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4.36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048835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Sugar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1.90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3566188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sz="1800" dirty="0"/>
                            <a:t>NaNO</a:t>
                          </a:r>
                          <a:r>
                            <a:rPr lang="en-CA" altLang="zh-CN" sz="1800" baseline="-25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4388239"/>
                      </a:ext>
                    </a:extLst>
                  </a:tr>
                  <a:tr h="436836">
                    <a:tc>
                      <a:txBody>
                        <a:bodyPr/>
                        <a:lstStyle/>
                        <a:p>
                          <a:r>
                            <a:rPr lang="en-CA" altLang="zh-CN" dirty="0"/>
                            <a:t>Teflon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2.11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609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867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9B733-96E2-4A67-9FBB-0EBFB118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1"/>
            <a:ext cx="11014435" cy="754144"/>
          </a:xfrm>
        </p:spPr>
        <p:txBody>
          <a:bodyPr>
            <a:normAutofit/>
          </a:bodyPr>
          <a:lstStyle/>
          <a:p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 vs. </a:t>
            </a:r>
            <a:r>
              <a:rPr lang="en-CA" altLang="zh-CN" dirty="0"/>
              <a:t>humidity</a:t>
            </a:r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2A760B2E-37E1-4253-B4DC-D87AE06E1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7" y="1537822"/>
            <a:ext cx="11708166" cy="5008039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08EEF2-206A-425E-9760-752C909D5238}"/>
              </a:ext>
            </a:extLst>
          </p:cNvPr>
          <p:cNvSpPr txBox="1"/>
          <p:nvPr/>
        </p:nvSpPr>
        <p:spPr>
          <a:xfrm>
            <a:off x="1452921" y="1221288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459mg KClO</a:t>
            </a:r>
            <a:r>
              <a:rPr lang="en-CA" altLang="zh-CN" sz="2400" baseline="-25000" dirty="0"/>
              <a:t>3</a:t>
            </a:r>
            <a:endParaRPr lang="zh-CN" altLang="en-US" sz="2400" baseline="-25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C1D0EB-D493-4E23-9997-35DB588A22AE}"/>
              </a:ext>
            </a:extLst>
          </p:cNvPr>
          <p:cNvSpPr txBox="1"/>
          <p:nvPr/>
        </p:nvSpPr>
        <p:spPr>
          <a:xfrm>
            <a:off x="5093756" y="1221572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248mg icing sugar</a:t>
            </a:r>
            <a:endParaRPr lang="zh-CN" altLang="en-US" sz="2400" baseline="-25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09BA94-B3C5-40BC-9922-C4223C4B1E7C}"/>
              </a:ext>
            </a:extLst>
          </p:cNvPr>
          <p:cNvSpPr txBox="1"/>
          <p:nvPr/>
        </p:nvSpPr>
        <p:spPr>
          <a:xfrm>
            <a:off x="8986038" y="1221288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309mg NH</a:t>
            </a:r>
            <a:r>
              <a:rPr lang="en-CA" altLang="zh-CN" sz="2400" baseline="-25000" dirty="0"/>
              <a:t>4</a:t>
            </a:r>
            <a:r>
              <a:rPr lang="en-CA" altLang="zh-CN" sz="2400" dirty="0"/>
              <a:t>NO</a:t>
            </a:r>
            <a:r>
              <a:rPr lang="en-CA" altLang="zh-CN" sz="2400" baseline="-25000" dirty="0"/>
              <a:t>3</a:t>
            </a:r>
            <a:endParaRPr lang="zh-CN" altLang="en-US" sz="2400" baseline="-25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EC1021-F8B8-4409-A451-E68D4141B055}"/>
              </a:ext>
            </a:extLst>
          </p:cNvPr>
          <p:cNvSpPr/>
          <p:nvPr/>
        </p:nvSpPr>
        <p:spPr>
          <a:xfrm>
            <a:off x="2823642" y="2009463"/>
            <a:ext cx="1167319" cy="31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7D9907-88FA-4E7B-A81A-800E4A44E61F}"/>
              </a:ext>
            </a:extLst>
          </p:cNvPr>
          <p:cNvSpPr/>
          <p:nvPr/>
        </p:nvSpPr>
        <p:spPr>
          <a:xfrm>
            <a:off x="6404370" y="2009463"/>
            <a:ext cx="1387812" cy="31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9D1947-183A-4939-8EC0-D86D1E19E6E4}"/>
              </a:ext>
            </a:extLst>
          </p:cNvPr>
          <p:cNvSpPr/>
          <p:nvPr/>
        </p:nvSpPr>
        <p:spPr>
          <a:xfrm>
            <a:off x="10205591" y="2009463"/>
            <a:ext cx="1387812" cy="31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42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8695E-E009-414A-824E-3D19347C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08" y="1"/>
            <a:ext cx="10788192" cy="801277"/>
          </a:xfrm>
        </p:spPr>
        <p:txBody>
          <a:bodyPr/>
          <a:lstStyle/>
          <a:p>
            <a:r>
              <a:rPr lang="en-CA" altLang="zh-CN" dirty="0"/>
              <a:t>Empirical model for water content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44AB3C-ED1F-4F55-87EF-894DD4157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7785"/>
                <a:ext cx="10515600" cy="350917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CA" altLang="zh-CN" dirty="0"/>
                  <a:t>-- dielectric constant at dry material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CA" altLang="zh-CN" dirty="0"/>
                  <a:t> -- dielectric constant of water (</a:t>
                </a:r>
                <a:r>
                  <a:rPr lang="en-US" altLang="zh-CN" dirty="0"/>
                  <a:t>57.95 + 32.72i) </a:t>
                </a:r>
                <a:r>
                  <a:rPr lang="en-US" altLang="zh-CN" sz="1600" dirty="0"/>
                  <a:t>[Barthel et al]</a:t>
                </a:r>
                <a:r>
                  <a:rPr lang="en-US" altLang="zh-CN" dirty="0"/>
                  <a:t>;</a:t>
                </a:r>
                <a:endParaRPr lang="en-CA" altLang="zh-CN" strike="sngStrike" dirty="0"/>
              </a:p>
              <a:p>
                <a:r>
                  <a:rPr lang="en-CA" altLang="zh-CN" dirty="0">
                    <a:solidFill>
                      <a:srgbClr val="00AAFF"/>
                    </a:solidFill>
                  </a:rPr>
                  <a:t>a, b </a:t>
                </a:r>
                <a:r>
                  <a:rPr lang="en-CA" altLang="zh-CN" dirty="0"/>
                  <a:t>-- </a:t>
                </a:r>
                <a:r>
                  <a:rPr lang="en-CA" altLang="zh-CN" dirty="0">
                    <a:solidFill>
                      <a:srgbClr val="00AAFF"/>
                    </a:solidFill>
                  </a:rPr>
                  <a:t>empirical parameter</a:t>
                </a:r>
              </a:p>
              <a:p>
                <a14:m>
                  <m:oMath xmlns:m="http://schemas.openxmlformats.org/officeDocument/2006/math">
                    <m:r>
                      <a:rPr lang="en-CA" altLang="zh-CN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altLang="zh-CN" dirty="0"/>
                  <a:t> -- </a:t>
                </a:r>
                <a:r>
                  <a:rPr lang="en-CA" altLang="zh-CN" dirty="0">
                    <a:solidFill>
                      <a:srgbClr val="00CC00"/>
                    </a:solidFill>
                  </a:rPr>
                  <a:t>conductivity loss </a:t>
                </a:r>
                <a:r>
                  <a:rPr lang="en-CA" altLang="zh-CN" dirty="0"/>
                  <a:t>parameter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CA" altLang="zh-CN" dirty="0"/>
                  <a:t>-- </a:t>
                </a:r>
                <a:r>
                  <a:rPr lang="en-CA" altLang="zh-CN" dirty="0">
                    <a:solidFill>
                      <a:srgbClr val="FF0000"/>
                    </a:solidFill>
                  </a:rPr>
                  <a:t>water content </a:t>
                </a:r>
                <a:r>
                  <a:rPr lang="en-CA" altLang="zh-CN" dirty="0"/>
                  <a:t>in mass(%)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44AB3C-ED1F-4F55-87EF-894DD4157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7785"/>
                <a:ext cx="10515600" cy="3509177"/>
              </a:xfrm>
              <a:blipFill>
                <a:blip r:embed="rId2"/>
                <a:stretch>
                  <a:fillRect l="-1043" t="-3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A2C6AC3-4DF7-455F-A24F-C4547A00C6FD}"/>
                  </a:ext>
                </a:extLst>
              </p:cNvPr>
              <p:cNvSpPr txBox="1"/>
              <p:nvPr/>
            </p:nvSpPr>
            <p:spPr>
              <a:xfrm>
                <a:off x="2716668" y="1415246"/>
                <a:ext cx="6141618" cy="491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3200" b="0" i="1" smtClean="0">
                          <a:solidFill>
                            <a:srgbClr val="00AA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CA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3200" b="0" i="1" smtClean="0">
                          <a:solidFill>
                            <a:srgbClr val="00AA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CA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CA" altLang="zh-CN" sz="280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CA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CA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A2C6AC3-4DF7-455F-A24F-C4547A00C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68" y="1415246"/>
                <a:ext cx="6141618" cy="491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74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A9364F7E-E63D-4B95-84FF-0C977DC2A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49728" r="6483"/>
          <a:stretch/>
        </p:blipFill>
        <p:spPr>
          <a:xfrm>
            <a:off x="5553474" y="1313246"/>
            <a:ext cx="5109328" cy="36463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E1FFA1C-28B2-4ED8-A0D6-D2A4DD16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1676"/>
          </a:xfrm>
        </p:spPr>
        <p:txBody>
          <a:bodyPr/>
          <a:lstStyle/>
          <a:p>
            <a:r>
              <a:rPr lang="en-CA" altLang="zh-CN" dirty="0"/>
              <a:t>Pure chemicals at humidity from 0-10%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38B46E-42DB-4F3B-B007-24514DFB2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" b="49728"/>
          <a:stretch/>
        </p:blipFill>
        <p:spPr>
          <a:xfrm>
            <a:off x="973116" y="1313246"/>
            <a:ext cx="5109328" cy="3646382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CE4E9D-6A61-45C1-92A7-C1EBA56FF6AD}"/>
              </a:ext>
            </a:extLst>
          </p:cNvPr>
          <p:cNvSpPr txBox="1"/>
          <p:nvPr/>
        </p:nvSpPr>
        <p:spPr>
          <a:xfrm>
            <a:off x="8108138" y="832351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Solid lines: calculation results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2DEB91-ACED-4925-A2AB-5E4C80D9FF7D}"/>
              </a:ext>
            </a:extLst>
          </p:cNvPr>
          <p:cNvSpPr txBox="1"/>
          <p:nvPr/>
        </p:nvSpPr>
        <p:spPr>
          <a:xfrm>
            <a:off x="1689142" y="1454217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Real part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EE2BB6-C58B-4591-8DD3-4CD8A9EB8D1F}"/>
              </a:ext>
            </a:extLst>
          </p:cNvPr>
          <p:cNvSpPr txBox="1"/>
          <p:nvPr/>
        </p:nvSpPr>
        <p:spPr>
          <a:xfrm>
            <a:off x="6311429" y="1454217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Imaginary</a:t>
            </a:r>
          </a:p>
          <a:p>
            <a:r>
              <a:rPr lang="en-CA" altLang="zh-CN" sz="2400" dirty="0"/>
              <a:t>part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内容占位符 3">
                <a:extLst>
                  <a:ext uri="{FF2B5EF4-FFF2-40B4-BE49-F238E27FC236}">
                    <a16:creationId xmlns:a16="http://schemas.microsoft.com/office/drawing/2014/main" id="{8AFC0E8F-4ACB-4BD9-A6D1-DD882EE81B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72669477"/>
                  </p:ext>
                </p:extLst>
              </p:nvPr>
            </p:nvGraphicFramePr>
            <p:xfrm>
              <a:off x="1017309" y="4978858"/>
              <a:ext cx="970960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315">
                      <a:extLst>
                        <a:ext uri="{9D8B030D-6E8A-4147-A177-3AD203B41FA5}">
                          <a16:colId xmlns:a16="http://schemas.microsoft.com/office/drawing/2014/main" val="3300462708"/>
                        </a:ext>
                      </a:extLst>
                    </a:gridCol>
                    <a:gridCol w="1151556">
                      <a:extLst>
                        <a:ext uri="{9D8B030D-6E8A-4147-A177-3AD203B41FA5}">
                          <a16:colId xmlns:a16="http://schemas.microsoft.com/office/drawing/2014/main" val="3724962810"/>
                        </a:ext>
                      </a:extLst>
                    </a:gridCol>
                    <a:gridCol w="784290">
                      <a:extLst>
                        <a:ext uri="{9D8B030D-6E8A-4147-A177-3AD203B41FA5}">
                          <a16:colId xmlns:a16="http://schemas.microsoft.com/office/drawing/2014/main" val="1457368909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4098057618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604435491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2768833723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77696989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1389339086"/>
                        </a:ext>
                      </a:extLst>
                    </a:gridCol>
                  </a:tblGrid>
                  <a:tr h="337429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zh-CN" sz="1800" b="1" i="1" smtClean="0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CA" altLang="zh-CN" sz="1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CA" altLang="zh-CN" sz="1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altLang="zh-CN" sz="18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CA" altLang="zh-CN" sz="18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CA" altLang="zh-CN" sz="1800" b="1" i="1" smtClean="0">
                                  <a:latin typeface="Cambria Math" panose="02040503050406030204" pitchFamily="18" charset="0"/>
                                </a:rPr>
                                <m:t>𝟗𝟓</m:t>
                              </m:r>
                              <m:r>
                                <a:rPr lang="en-CA" altLang="zh-CN" sz="1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altLang="zh-CN" sz="1800" b="1" i="1" smtClean="0">
                                  <a:latin typeface="Cambria Math" panose="02040503050406030204" pitchFamily="18" charset="0"/>
                                </a:rPr>
                                <m:t>𝟑𝟕</m:t>
                              </m:r>
                              <m:r>
                                <a:rPr lang="en-CA" altLang="zh-CN" sz="18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CA" altLang="zh-CN" sz="1800" b="1" i="1" smtClean="0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  <m:r>
                                <a:rPr lang="en-CA" altLang="zh-CN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oMath>
                          </a14:m>
                          <a:r>
                            <a:rPr lang="zh-CN" altLang="en-US" sz="1800" dirty="0"/>
                            <a:t> </a:t>
                          </a:r>
                          <a:r>
                            <a:rPr lang="en-CA" altLang="zh-CN" sz="1800" dirty="0"/>
                            <a:t>[</a:t>
                          </a:r>
                          <a:r>
                            <a:rPr lang="en-US" altLang="zh-CN" sz="18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Barthel et al</a:t>
                          </a:r>
                          <a:r>
                            <a:rPr lang="en-CA" altLang="zh-CN" sz="1800" dirty="0"/>
                            <a:t>]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211681"/>
                      </a:ext>
                    </a:extLst>
                  </a:tr>
                  <a:tr h="318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b="1" dirty="0"/>
                            <a:t>Sample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Alpha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b="1" dirty="0"/>
                            <a:t>Sample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Alpha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0867111"/>
                      </a:ext>
                    </a:extLst>
                  </a:tr>
                  <a:tr h="31894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/>
                            <a:t>KNO</a:t>
                          </a:r>
                          <a:r>
                            <a:rPr lang="en-US" altLang="zh-CN" sz="1800" baseline="-25000" dirty="0"/>
                            <a:t>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1.216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0.01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133.0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err="1"/>
                            <a:t>NaCl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1.104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315.5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322751"/>
                      </a:ext>
                    </a:extLst>
                  </a:tr>
                  <a:tr h="318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NaNO</a:t>
                          </a:r>
                          <a:r>
                            <a:rPr lang="en-US" altLang="zh-CN" sz="1800" baseline="-25000" dirty="0"/>
                            <a:t>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1.208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0.7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28.5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KClO</a:t>
                          </a:r>
                          <a:r>
                            <a:rPr lang="en-US" altLang="zh-CN" sz="1800" baseline="-25000" dirty="0"/>
                            <a:t>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1.152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40.7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3205062"/>
                      </a:ext>
                    </a:extLst>
                  </a:tr>
                  <a:tr h="31894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/>
                            <a:t>NH</a:t>
                          </a:r>
                          <a:r>
                            <a:rPr lang="en-US" altLang="zh-CN" sz="1800" baseline="-25000" dirty="0"/>
                            <a:t>4</a:t>
                          </a:r>
                          <a:r>
                            <a:rPr lang="en-US" altLang="zh-CN" sz="1800" dirty="0"/>
                            <a:t>NO</a:t>
                          </a:r>
                          <a:r>
                            <a:rPr lang="en-US" altLang="zh-CN" sz="1800" baseline="-250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1.856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>
                              <a:solidFill>
                                <a:schemeClr val="tx1"/>
                              </a:solidFill>
                            </a:rPr>
                            <a:t>1650.5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sugar</a:t>
                          </a:r>
                          <a:endParaRPr lang="zh-CN" altLang="en-US" sz="1800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0.216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8.4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9376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内容占位符 3">
                <a:extLst>
                  <a:ext uri="{FF2B5EF4-FFF2-40B4-BE49-F238E27FC236}">
                    <a16:creationId xmlns:a16="http://schemas.microsoft.com/office/drawing/2014/main" id="{8AFC0E8F-4ACB-4BD9-A6D1-DD882EE81B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72669477"/>
                  </p:ext>
                </p:extLst>
              </p:nvPr>
            </p:nvGraphicFramePr>
            <p:xfrm>
              <a:off x="1017309" y="4978858"/>
              <a:ext cx="970960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315">
                      <a:extLst>
                        <a:ext uri="{9D8B030D-6E8A-4147-A177-3AD203B41FA5}">
                          <a16:colId xmlns:a16="http://schemas.microsoft.com/office/drawing/2014/main" val="3300462708"/>
                        </a:ext>
                      </a:extLst>
                    </a:gridCol>
                    <a:gridCol w="1151556">
                      <a:extLst>
                        <a:ext uri="{9D8B030D-6E8A-4147-A177-3AD203B41FA5}">
                          <a16:colId xmlns:a16="http://schemas.microsoft.com/office/drawing/2014/main" val="3724962810"/>
                        </a:ext>
                      </a:extLst>
                    </a:gridCol>
                    <a:gridCol w="784290">
                      <a:extLst>
                        <a:ext uri="{9D8B030D-6E8A-4147-A177-3AD203B41FA5}">
                          <a16:colId xmlns:a16="http://schemas.microsoft.com/office/drawing/2014/main" val="1457368909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4098057618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604435491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2768833723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77696989"/>
                        </a:ext>
                      </a:extLst>
                    </a:gridCol>
                    <a:gridCol w="1271089">
                      <a:extLst>
                        <a:ext uri="{9D8B030D-6E8A-4147-A177-3AD203B41FA5}">
                          <a16:colId xmlns:a16="http://schemas.microsoft.com/office/drawing/2014/main" val="138933908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193" t="-8333" r="-294" b="-42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21168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b="1" dirty="0"/>
                            <a:t>Sample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Alpha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b="1" dirty="0"/>
                            <a:t>Sample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800" dirty="0"/>
                            <a:t>Alpha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086711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/>
                            <a:t>KNO</a:t>
                          </a:r>
                          <a:r>
                            <a:rPr lang="en-US" altLang="zh-CN" sz="1800" baseline="-25000" dirty="0"/>
                            <a:t>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1.216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0.01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133.0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err="1"/>
                            <a:t>NaCl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1.104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315.5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32275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NaNO</a:t>
                          </a:r>
                          <a:r>
                            <a:rPr lang="en-US" altLang="zh-CN" sz="1800" baseline="-25000" dirty="0"/>
                            <a:t>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1.208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0.7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28.5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KClO</a:t>
                          </a:r>
                          <a:r>
                            <a:rPr lang="en-US" altLang="zh-CN" sz="1800" baseline="-25000" dirty="0"/>
                            <a:t>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1.152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40.7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3205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/>
                            <a:t>NH</a:t>
                          </a:r>
                          <a:r>
                            <a:rPr lang="en-US" altLang="zh-CN" sz="1800" baseline="-25000" dirty="0"/>
                            <a:t>4</a:t>
                          </a:r>
                          <a:r>
                            <a:rPr lang="en-US" altLang="zh-CN" sz="1800" dirty="0"/>
                            <a:t>NO</a:t>
                          </a:r>
                          <a:r>
                            <a:rPr lang="en-US" altLang="zh-CN" sz="1800" baseline="-250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1.856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>
                              <a:solidFill>
                                <a:schemeClr val="tx1"/>
                              </a:solidFill>
                            </a:rPr>
                            <a:t>1650.5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sugar</a:t>
                          </a:r>
                          <a:endParaRPr lang="zh-CN" altLang="en-US" sz="1800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0.216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altLang="zh-CN" sz="1600" dirty="0"/>
                            <a:t>8.4</a:t>
                          </a:r>
                          <a:endParaRPr lang="zh-CN" altLang="en-US" sz="1600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93768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263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C611D-668E-45A6-B162-05ED894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54143"/>
          </a:xfrm>
        </p:spPr>
        <p:txBody>
          <a:bodyPr/>
          <a:lstStyle/>
          <a:p>
            <a:r>
              <a:rPr lang="en-CA" altLang="zh-CN" dirty="0"/>
              <a:t>Mixture: NH</a:t>
            </a:r>
            <a:r>
              <a:rPr lang="en-CA" altLang="zh-CN" baseline="-25000" dirty="0"/>
              <a:t>4</a:t>
            </a:r>
            <a:r>
              <a:rPr lang="en-CA" altLang="zh-CN" dirty="0"/>
              <a:t>NO</a:t>
            </a:r>
            <a:r>
              <a:rPr lang="en-CA" altLang="zh-CN" baseline="-25000" dirty="0"/>
              <a:t>3 </a:t>
            </a:r>
            <a:r>
              <a:rPr lang="en-CA" altLang="zh-CN" dirty="0"/>
              <a:t>in sugar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350F205-7CC6-442B-9F52-A74F3647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5"/>
          <a:stretch/>
        </p:blipFill>
        <p:spPr>
          <a:xfrm>
            <a:off x="1063381" y="3782467"/>
            <a:ext cx="9479378" cy="3075532"/>
          </a:xfr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FC73E27-8C5E-4A2E-8981-1EA6014D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192493"/>
              </p:ext>
            </p:extLst>
          </p:nvPr>
        </p:nvGraphicFramePr>
        <p:xfrm>
          <a:off x="6439084" y="308726"/>
          <a:ext cx="3911956" cy="329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420">
                  <a:extLst>
                    <a:ext uri="{9D8B030D-6E8A-4147-A177-3AD203B41FA5}">
                      <a16:colId xmlns:a16="http://schemas.microsoft.com/office/drawing/2014/main" val="3146655611"/>
                    </a:ext>
                  </a:extLst>
                </a:gridCol>
                <a:gridCol w="923300">
                  <a:extLst>
                    <a:ext uri="{9D8B030D-6E8A-4147-A177-3AD203B41FA5}">
                      <a16:colId xmlns:a16="http://schemas.microsoft.com/office/drawing/2014/main" val="2465281389"/>
                    </a:ext>
                  </a:extLst>
                </a:gridCol>
                <a:gridCol w="585941">
                  <a:extLst>
                    <a:ext uri="{9D8B030D-6E8A-4147-A177-3AD203B41FA5}">
                      <a16:colId xmlns:a16="http://schemas.microsoft.com/office/drawing/2014/main" val="2814353226"/>
                    </a:ext>
                  </a:extLst>
                </a:gridCol>
                <a:gridCol w="882295">
                  <a:extLst>
                    <a:ext uri="{9D8B030D-6E8A-4147-A177-3AD203B41FA5}">
                      <a16:colId xmlns:a16="http://schemas.microsoft.com/office/drawing/2014/main" val="1498539861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Percent(%)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a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Alpha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160186"/>
                  </a:ext>
                </a:extLst>
              </a:tr>
              <a:tr h="412423"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sz="1800" dirty="0"/>
                        <a:t>0.216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8.4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62335"/>
                  </a:ext>
                </a:extLst>
              </a:tr>
              <a:tr h="412423"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0.522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80.5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225954"/>
                  </a:ext>
                </a:extLst>
              </a:tr>
              <a:tr h="412423"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40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0.656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109.5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629327"/>
                  </a:ext>
                </a:extLst>
              </a:tr>
              <a:tr h="412423"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50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0.536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57.5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15420"/>
                  </a:ext>
                </a:extLst>
              </a:tr>
              <a:tr h="412423"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60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1.176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0.4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84.5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615615"/>
                  </a:ext>
                </a:extLst>
              </a:tr>
              <a:tr h="412423"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75.87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1.624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0.4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144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983944"/>
                  </a:ext>
                </a:extLst>
              </a:tr>
              <a:tr h="412423"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100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1.856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1650.5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21882"/>
                  </a:ext>
                </a:extLst>
              </a:tr>
            </a:tbl>
          </a:graphicData>
        </a:graphic>
      </p:graphicFrame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4F0AB89E-8C83-4CA0-825B-41A0F10E6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19"/>
          <a:stretch/>
        </p:blipFill>
        <p:spPr>
          <a:xfrm>
            <a:off x="1057627" y="826968"/>
            <a:ext cx="4503572" cy="29554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F419A7-3D23-4E6D-BEC7-9F8EA6BE09D4}"/>
              </a:ext>
            </a:extLst>
          </p:cNvPr>
          <p:cNvSpPr txBox="1"/>
          <p:nvPr/>
        </p:nvSpPr>
        <p:spPr>
          <a:xfrm>
            <a:off x="6514500" y="3848456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Imaginary part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3D9B54-A3E0-41EB-8BD0-26C62C62DE09}"/>
              </a:ext>
            </a:extLst>
          </p:cNvPr>
          <p:cNvSpPr txBox="1"/>
          <p:nvPr/>
        </p:nvSpPr>
        <p:spPr>
          <a:xfrm>
            <a:off x="1821522" y="3857883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Real part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209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N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520</Words>
  <Application>Microsoft Office PowerPoint</Application>
  <PresentationFormat>宽屏</PresentationFormat>
  <Paragraphs>220</Paragraphs>
  <Slides>18</Slides>
  <Notes>3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宋体</vt:lpstr>
      <vt:lpstr>Arial</vt:lpstr>
      <vt:lpstr>Cambria Math</vt:lpstr>
      <vt:lpstr>Times New Roman</vt:lpstr>
      <vt:lpstr>Wingdings</vt:lpstr>
      <vt:lpstr>Office 主题​​</vt:lpstr>
      <vt:lpstr>Dielectric Constant Experiments Summary</vt:lpstr>
      <vt:lpstr>Task list </vt:lpstr>
      <vt:lpstr>Experiment setup</vt:lpstr>
      <vt:lpstr>Simulations (E field, θ = 45o)</vt:lpstr>
      <vt:lpstr>Resonant method</vt:lpstr>
      <vt:lpstr>Spectra vs. humidity</vt:lpstr>
      <vt:lpstr>Empirical model for water content</vt:lpstr>
      <vt:lpstr>Pure chemicals at humidity from 0-10%</vt:lpstr>
      <vt:lpstr>Mixture: NH4NO3 in sugar</vt:lpstr>
      <vt:lpstr>Task list </vt:lpstr>
      <vt:lpstr>Problem: water and Al powder</vt:lpstr>
      <vt:lpstr>Non-resonant measurement (theta = 0o)</vt:lpstr>
      <vt:lpstr>Definition of transfer matrix  </vt:lpstr>
      <vt:lpstr>Raw data and fitting results</vt:lpstr>
      <vt:lpstr>Car fuel Measurement</vt:lpstr>
      <vt:lpstr>Task list </vt:lpstr>
      <vt:lpstr>Next step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243</cp:revision>
  <dcterms:created xsi:type="dcterms:W3CDTF">2018-01-24T21:05:33Z</dcterms:created>
  <dcterms:modified xsi:type="dcterms:W3CDTF">2018-01-29T23:36:54Z</dcterms:modified>
</cp:coreProperties>
</file>